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91" r:id="rId6"/>
    <p:sldId id="290" r:id="rId7"/>
    <p:sldId id="372" r:id="rId8"/>
    <p:sldId id="373" r:id="rId9"/>
    <p:sldId id="374" r:id="rId10"/>
    <p:sldId id="375" r:id="rId11"/>
    <p:sldId id="376" r:id="rId12"/>
    <p:sldId id="292" r:id="rId13"/>
    <p:sldId id="294" r:id="rId14"/>
    <p:sldId id="293" r:id="rId15"/>
    <p:sldId id="295" r:id="rId16"/>
    <p:sldId id="296" r:id="rId17"/>
    <p:sldId id="297" r:id="rId18"/>
    <p:sldId id="298" r:id="rId19"/>
    <p:sldId id="312"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3" r:id="rId34"/>
    <p:sldId id="314" r:id="rId35"/>
    <p:sldId id="315" r:id="rId36"/>
    <p:sldId id="316" r:id="rId37"/>
    <p:sldId id="318" r:id="rId38"/>
    <p:sldId id="378" r:id="rId39"/>
    <p:sldId id="390" r:id="rId40"/>
    <p:sldId id="358" r:id="rId41"/>
    <p:sldId id="345" r:id="rId42"/>
    <p:sldId id="353" r:id="rId43"/>
    <p:sldId id="352" r:id="rId44"/>
    <p:sldId id="355" r:id="rId45"/>
    <p:sldId id="354" r:id="rId46"/>
    <p:sldId id="356" r:id="rId47"/>
    <p:sldId id="344" r:id="rId48"/>
    <p:sldId id="357" r:id="rId49"/>
    <p:sldId id="363" r:id="rId50"/>
    <p:sldId id="364" r:id="rId51"/>
    <p:sldId id="365" r:id="rId52"/>
    <p:sldId id="366" r:id="rId53"/>
    <p:sldId id="359" r:id="rId54"/>
    <p:sldId id="360" r:id="rId55"/>
    <p:sldId id="362" r:id="rId56"/>
    <p:sldId id="361" r:id="rId57"/>
    <p:sldId id="392" r:id="rId58"/>
    <p:sldId id="379" r:id="rId59"/>
    <p:sldId id="380" r:id="rId60"/>
    <p:sldId id="381" r:id="rId61"/>
    <p:sldId id="382" r:id="rId62"/>
    <p:sldId id="383" r:id="rId63"/>
    <p:sldId id="384" r:id="rId64"/>
    <p:sldId id="385" r:id="rId65"/>
    <p:sldId id="386" r:id="rId66"/>
    <p:sldId id="387" r:id="rId67"/>
    <p:sldId id="388" r:id="rId68"/>
    <p:sldId id="389" r:id="rId69"/>
    <p:sldId id="317" r:id="rId70"/>
    <p:sldId id="340" r:id="rId71"/>
    <p:sldId id="341" r:id="rId72"/>
    <p:sldId id="342" r:id="rId73"/>
    <p:sldId id="319" r:id="rId74"/>
    <p:sldId id="320" r:id="rId75"/>
    <p:sldId id="321" r:id="rId76"/>
    <p:sldId id="322" r:id="rId77"/>
    <p:sldId id="323" r:id="rId78"/>
    <p:sldId id="391" r:id="rId79"/>
    <p:sldId id="346" r:id="rId80"/>
    <p:sldId id="347" r:id="rId81"/>
    <p:sldId id="348" r:id="rId82"/>
    <p:sldId id="349" r:id="rId83"/>
    <p:sldId id="324" r:id="rId84"/>
    <p:sldId id="331" r:id="rId85"/>
    <p:sldId id="332" r:id="rId86"/>
    <p:sldId id="333" r:id="rId87"/>
    <p:sldId id="334" r:id="rId88"/>
    <p:sldId id="335" r:id="rId89"/>
    <p:sldId id="336" r:id="rId90"/>
    <p:sldId id="343" r:id="rId91"/>
    <p:sldId id="337" r:id="rId92"/>
    <p:sldId id="371" r:id="rId93"/>
    <p:sldId id="338" r:id="rId94"/>
    <p:sldId id="350" r:id="rId95"/>
    <p:sldId id="339" r:id="rId96"/>
    <p:sldId id="351" r:id="rId97"/>
    <p:sldId id="367" r:id="rId98"/>
    <p:sldId id="368" r:id="rId99"/>
    <p:sldId id="369" r:id="rId100"/>
    <p:sldId id="370" r:id="rId101"/>
    <p:sldId id="377" r:id="rId102"/>
    <p:sldId id="393"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A86DC3-A6BF-4898-964C-761132994E09}" v="283" dt="2019-11-28T10:56:12.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ableStyles" Target="tableStyle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3EF43-89F8-4B26-9D8D-922D7586A3E3}"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0858B15D-8AAD-439F-9FBD-56E88434D90A}">
      <dgm:prSet/>
      <dgm:spPr/>
      <dgm:t>
        <a:bodyPr/>
        <a:lstStyle/>
        <a:p>
          <a:r>
            <a:rPr lang="pl-PL"/>
            <a:t>IaaS</a:t>
          </a:r>
          <a:endParaRPr lang="en-US"/>
        </a:p>
      </dgm:t>
    </dgm:pt>
    <dgm:pt modelId="{0609F1B1-A7A5-4711-9884-C61E188810DB}" type="parTrans" cxnId="{FA833653-4493-47E5-96A1-88DDC817F304}">
      <dgm:prSet/>
      <dgm:spPr/>
      <dgm:t>
        <a:bodyPr/>
        <a:lstStyle/>
        <a:p>
          <a:endParaRPr lang="en-US"/>
        </a:p>
      </dgm:t>
    </dgm:pt>
    <dgm:pt modelId="{8A5372A2-0A1E-4504-8CD3-6ADB498D9CF5}" type="sibTrans" cxnId="{FA833653-4493-47E5-96A1-88DDC817F304}">
      <dgm:prSet/>
      <dgm:spPr/>
      <dgm:t>
        <a:bodyPr/>
        <a:lstStyle/>
        <a:p>
          <a:endParaRPr lang="en-US"/>
        </a:p>
      </dgm:t>
    </dgm:pt>
    <dgm:pt modelId="{C121EAD2-8029-4C5C-8F95-9F830640062C}">
      <dgm:prSet/>
      <dgm:spPr/>
      <dgm:t>
        <a:bodyPr/>
        <a:lstStyle/>
        <a:p>
          <a:r>
            <a:rPr lang="pl-PL"/>
            <a:t>PaaS</a:t>
          </a:r>
          <a:endParaRPr lang="en-US"/>
        </a:p>
      </dgm:t>
    </dgm:pt>
    <dgm:pt modelId="{DF5112D4-AC51-428C-A182-81CC11460137}" type="parTrans" cxnId="{591B20B1-8FA4-4DAA-BADD-D4FE38286908}">
      <dgm:prSet/>
      <dgm:spPr/>
      <dgm:t>
        <a:bodyPr/>
        <a:lstStyle/>
        <a:p>
          <a:endParaRPr lang="en-US"/>
        </a:p>
      </dgm:t>
    </dgm:pt>
    <dgm:pt modelId="{DF90A932-76A9-49F2-AAA2-7B6B6CD99556}" type="sibTrans" cxnId="{591B20B1-8FA4-4DAA-BADD-D4FE38286908}">
      <dgm:prSet/>
      <dgm:spPr/>
      <dgm:t>
        <a:bodyPr/>
        <a:lstStyle/>
        <a:p>
          <a:endParaRPr lang="en-US"/>
        </a:p>
      </dgm:t>
    </dgm:pt>
    <dgm:pt modelId="{3FA6DAA9-8951-47E3-8039-C19708039546}">
      <dgm:prSet/>
      <dgm:spPr/>
      <dgm:t>
        <a:bodyPr/>
        <a:lstStyle/>
        <a:p>
          <a:r>
            <a:rPr lang="pl-PL"/>
            <a:t>FaaS</a:t>
          </a:r>
          <a:endParaRPr lang="en-US"/>
        </a:p>
      </dgm:t>
    </dgm:pt>
    <dgm:pt modelId="{400596FA-E60C-4E06-BFB5-558312F58377}" type="parTrans" cxnId="{09E0A559-11AE-400D-878A-64E5F4B63FD1}">
      <dgm:prSet/>
      <dgm:spPr/>
      <dgm:t>
        <a:bodyPr/>
        <a:lstStyle/>
        <a:p>
          <a:endParaRPr lang="en-US"/>
        </a:p>
      </dgm:t>
    </dgm:pt>
    <dgm:pt modelId="{79E445D8-9638-46DC-A62D-D77A0AD1DB18}" type="sibTrans" cxnId="{09E0A559-11AE-400D-878A-64E5F4B63FD1}">
      <dgm:prSet/>
      <dgm:spPr/>
      <dgm:t>
        <a:bodyPr/>
        <a:lstStyle/>
        <a:p>
          <a:endParaRPr lang="en-US"/>
        </a:p>
      </dgm:t>
    </dgm:pt>
    <dgm:pt modelId="{8174DD3F-781C-4900-87D8-F4A304931872}">
      <dgm:prSet/>
      <dgm:spPr/>
      <dgm:t>
        <a:bodyPr/>
        <a:lstStyle/>
        <a:p>
          <a:r>
            <a:rPr lang="pl-PL"/>
            <a:t>DBaaS</a:t>
          </a:r>
          <a:endParaRPr lang="en-US"/>
        </a:p>
      </dgm:t>
    </dgm:pt>
    <dgm:pt modelId="{126A043A-33F8-4CD9-BA75-BDEEF1936C7E}" type="parTrans" cxnId="{0163EA2F-B0B4-4F6F-9528-2AF6A073F80F}">
      <dgm:prSet/>
      <dgm:spPr/>
      <dgm:t>
        <a:bodyPr/>
        <a:lstStyle/>
        <a:p>
          <a:endParaRPr lang="en-US"/>
        </a:p>
      </dgm:t>
    </dgm:pt>
    <dgm:pt modelId="{C5D6AFF5-EF32-464A-B752-D060099AFDB2}" type="sibTrans" cxnId="{0163EA2F-B0B4-4F6F-9528-2AF6A073F80F}">
      <dgm:prSet/>
      <dgm:spPr/>
      <dgm:t>
        <a:bodyPr/>
        <a:lstStyle/>
        <a:p>
          <a:endParaRPr lang="en-US"/>
        </a:p>
      </dgm:t>
    </dgm:pt>
    <dgm:pt modelId="{FCAA8252-3EF8-4585-9F07-E830EAD5FDF3}">
      <dgm:prSet/>
      <dgm:spPr/>
      <dgm:t>
        <a:bodyPr/>
        <a:lstStyle/>
        <a:p>
          <a:r>
            <a:rPr lang="pl-PL"/>
            <a:t>SaaS</a:t>
          </a:r>
          <a:endParaRPr lang="en-US"/>
        </a:p>
      </dgm:t>
    </dgm:pt>
    <dgm:pt modelId="{04D9FAFE-FFA7-4CF2-A30E-C92907430571}" type="parTrans" cxnId="{0AC340C7-EDF6-4116-9219-875AB2FE506C}">
      <dgm:prSet/>
      <dgm:spPr/>
      <dgm:t>
        <a:bodyPr/>
        <a:lstStyle/>
        <a:p>
          <a:endParaRPr lang="en-US"/>
        </a:p>
      </dgm:t>
    </dgm:pt>
    <dgm:pt modelId="{EAAF90EF-D365-4BF7-B9AE-64CA5648F6E3}" type="sibTrans" cxnId="{0AC340C7-EDF6-4116-9219-875AB2FE506C}">
      <dgm:prSet/>
      <dgm:spPr/>
      <dgm:t>
        <a:bodyPr/>
        <a:lstStyle/>
        <a:p>
          <a:endParaRPr lang="en-US"/>
        </a:p>
      </dgm:t>
    </dgm:pt>
    <dgm:pt modelId="{B87EA380-E960-4D49-A823-F91C97863FBE}">
      <dgm:prSet/>
      <dgm:spPr/>
      <dgm:t>
        <a:bodyPr/>
        <a:lstStyle/>
        <a:p>
          <a:r>
            <a:rPr lang="pl-PL"/>
            <a:t>…</a:t>
          </a:r>
          <a:endParaRPr lang="en-US"/>
        </a:p>
      </dgm:t>
    </dgm:pt>
    <dgm:pt modelId="{9161593E-DB97-4733-8F35-466C3233A08F}" type="parTrans" cxnId="{0A1847D8-BEC0-4D17-BADC-C13CBF71A505}">
      <dgm:prSet/>
      <dgm:spPr/>
      <dgm:t>
        <a:bodyPr/>
        <a:lstStyle/>
        <a:p>
          <a:endParaRPr lang="en-US"/>
        </a:p>
      </dgm:t>
    </dgm:pt>
    <dgm:pt modelId="{F683B0BA-0BEC-436B-8374-232B06FDB91E}" type="sibTrans" cxnId="{0A1847D8-BEC0-4D17-BADC-C13CBF71A505}">
      <dgm:prSet/>
      <dgm:spPr/>
      <dgm:t>
        <a:bodyPr/>
        <a:lstStyle/>
        <a:p>
          <a:endParaRPr lang="en-US"/>
        </a:p>
      </dgm:t>
    </dgm:pt>
    <dgm:pt modelId="{B322847D-5CF4-4DA4-8DB9-736980E3F5C4}" type="pres">
      <dgm:prSet presAssocID="{6423EF43-89F8-4B26-9D8D-922D7586A3E3}" presName="diagram" presStyleCnt="0">
        <dgm:presLayoutVars>
          <dgm:dir/>
          <dgm:resizeHandles val="exact"/>
        </dgm:presLayoutVars>
      </dgm:prSet>
      <dgm:spPr/>
    </dgm:pt>
    <dgm:pt modelId="{09E2E2C7-51FC-407E-A2DF-CA3EDB08C048}" type="pres">
      <dgm:prSet presAssocID="{0858B15D-8AAD-439F-9FBD-56E88434D90A}" presName="node" presStyleLbl="node1" presStyleIdx="0" presStyleCnt="6">
        <dgm:presLayoutVars>
          <dgm:bulletEnabled val="1"/>
        </dgm:presLayoutVars>
      </dgm:prSet>
      <dgm:spPr/>
    </dgm:pt>
    <dgm:pt modelId="{0E858FB7-9458-41BF-884F-36F9E63FC6F2}" type="pres">
      <dgm:prSet presAssocID="{8A5372A2-0A1E-4504-8CD3-6ADB498D9CF5}" presName="sibTrans" presStyleCnt="0"/>
      <dgm:spPr/>
    </dgm:pt>
    <dgm:pt modelId="{A75A2BE7-DF31-44AA-BE27-B984657D0F9E}" type="pres">
      <dgm:prSet presAssocID="{C121EAD2-8029-4C5C-8F95-9F830640062C}" presName="node" presStyleLbl="node1" presStyleIdx="1" presStyleCnt="6">
        <dgm:presLayoutVars>
          <dgm:bulletEnabled val="1"/>
        </dgm:presLayoutVars>
      </dgm:prSet>
      <dgm:spPr/>
    </dgm:pt>
    <dgm:pt modelId="{55A61BF6-8944-4A9A-8FCE-9544C5623CAA}" type="pres">
      <dgm:prSet presAssocID="{DF90A932-76A9-49F2-AAA2-7B6B6CD99556}" presName="sibTrans" presStyleCnt="0"/>
      <dgm:spPr/>
    </dgm:pt>
    <dgm:pt modelId="{F4E8D1ED-5EC5-43C4-B4FE-8392D1711003}" type="pres">
      <dgm:prSet presAssocID="{3FA6DAA9-8951-47E3-8039-C19708039546}" presName="node" presStyleLbl="node1" presStyleIdx="2" presStyleCnt="6">
        <dgm:presLayoutVars>
          <dgm:bulletEnabled val="1"/>
        </dgm:presLayoutVars>
      </dgm:prSet>
      <dgm:spPr/>
    </dgm:pt>
    <dgm:pt modelId="{62405A70-DCA2-4F10-81F0-6BDCD0E5D70E}" type="pres">
      <dgm:prSet presAssocID="{79E445D8-9638-46DC-A62D-D77A0AD1DB18}" presName="sibTrans" presStyleCnt="0"/>
      <dgm:spPr/>
    </dgm:pt>
    <dgm:pt modelId="{0977BE26-5DA1-4BAE-AB3E-89809B7FF70E}" type="pres">
      <dgm:prSet presAssocID="{8174DD3F-781C-4900-87D8-F4A304931872}" presName="node" presStyleLbl="node1" presStyleIdx="3" presStyleCnt="6">
        <dgm:presLayoutVars>
          <dgm:bulletEnabled val="1"/>
        </dgm:presLayoutVars>
      </dgm:prSet>
      <dgm:spPr/>
    </dgm:pt>
    <dgm:pt modelId="{A52B4586-93C4-413C-92DF-CD4139510FEE}" type="pres">
      <dgm:prSet presAssocID="{C5D6AFF5-EF32-464A-B752-D060099AFDB2}" presName="sibTrans" presStyleCnt="0"/>
      <dgm:spPr/>
    </dgm:pt>
    <dgm:pt modelId="{30A0A084-FDDA-4329-AC2C-E7353159173D}" type="pres">
      <dgm:prSet presAssocID="{FCAA8252-3EF8-4585-9F07-E830EAD5FDF3}" presName="node" presStyleLbl="node1" presStyleIdx="4" presStyleCnt="6">
        <dgm:presLayoutVars>
          <dgm:bulletEnabled val="1"/>
        </dgm:presLayoutVars>
      </dgm:prSet>
      <dgm:spPr/>
    </dgm:pt>
    <dgm:pt modelId="{D3094A7B-1AEE-4C74-9ADB-8CAAFE14D00D}" type="pres">
      <dgm:prSet presAssocID="{EAAF90EF-D365-4BF7-B9AE-64CA5648F6E3}" presName="sibTrans" presStyleCnt="0"/>
      <dgm:spPr/>
    </dgm:pt>
    <dgm:pt modelId="{5FC614C6-8702-42BC-BB0C-3121D4CC3B4F}" type="pres">
      <dgm:prSet presAssocID="{B87EA380-E960-4D49-A823-F91C97863FBE}" presName="node" presStyleLbl="node1" presStyleIdx="5" presStyleCnt="6">
        <dgm:presLayoutVars>
          <dgm:bulletEnabled val="1"/>
        </dgm:presLayoutVars>
      </dgm:prSet>
      <dgm:spPr/>
    </dgm:pt>
  </dgm:ptLst>
  <dgm:cxnLst>
    <dgm:cxn modelId="{0163EA2F-B0B4-4F6F-9528-2AF6A073F80F}" srcId="{6423EF43-89F8-4B26-9D8D-922D7586A3E3}" destId="{8174DD3F-781C-4900-87D8-F4A304931872}" srcOrd="3" destOrd="0" parTransId="{126A043A-33F8-4CD9-BA75-BDEEF1936C7E}" sibTransId="{C5D6AFF5-EF32-464A-B752-D060099AFDB2}"/>
    <dgm:cxn modelId="{AC1A3437-C5D1-4A4B-AE8A-3CE7F0C2B8A6}" type="presOf" srcId="{6423EF43-89F8-4B26-9D8D-922D7586A3E3}" destId="{B322847D-5CF4-4DA4-8DB9-736980E3F5C4}" srcOrd="0" destOrd="0" presId="urn:microsoft.com/office/officeart/2005/8/layout/default"/>
    <dgm:cxn modelId="{BC79E05F-3EE6-4B3B-9876-8F4F345073CB}" type="presOf" srcId="{C121EAD2-8029-4C5C-8F95-9F830640062C}" destId="{A75A2BE7-DF31-44AA-BE27-B984657D0F9E}" srcOrd="0" destOrd="0" presId="urn:microsoft.com/office/officeart/2005/8/layout/default"/>
    <dgm:cxn modelId="{1E326364-B760-4828-AAC0-94A541BAFBDA}" type="presOf" srcId="{3FA6DAA9-8951-47E3-8039-C19708039546}" destId="{F4E8D1ED-5EC5-43C4-B4FE-8392D1711003}" srcOrd="0" destOrd="0" presId="urn:microsoft.com/office/officeart/2005/8/layout/default"/>
    <dgm:cxn modelId="{7240AD65-825D-4D37-845E-1C08ED7FE6E0}" type="presOf" srcId="{8174DD3F-781C-4900-87D8-F4A304931872}" destId="{0977BE26-5DA1-4BAE-AB3E-89809B7FF70E}" srcOrd="0" destOrd="0" presId="urn:microsoft.com/office/officeart/2005/8/layout/default"/>
    <dgm:cxn modelId="{FA833653-4493-47E5-96A1-88DDC817F304}" srcId="{6423EF43-89F8-4B26-9D8D-922D7586A3E3}" destId="{0858B15D-8AAD-439F-9FBD-56E88434D90A}" srcOrd="0" destOrd="0" parTransId="{0609F1B1-A7A5-4711-9884-C61E188810DB}" sibTransId="{8A5372A2-0A1E-4504-8CD3-6ADB498D9CF5}"/>
    <dgm:cxn modelId="{09E0A559-11AE-400D-878A-64E5F4B63FD1}" srcId="{6423EF43-89F8-4B26-9D8D-922D7586A3E3}" destId="{3FA6DAA9-8951-47E3-8039-C19708039546}" srcOrd="2" destOrd="0" parTransId="{400596FA-E60C-4E06-BFB5-558312F58377}" sibTransId="{79E445D8-9638-46DC-A62D-D77A0AD1DB18}"/>
    <dgm:cxn modelId="{4AA85D80-B702-4926-B6D7-666B3425037E}" type="presOf" srcId="{B87EA380-E960-4D49-A823-F91C97863FBE}" destId="{5FC614C6-8702-42BC-BB0C-3121D4CC3B4F}" srcOrd="0" destOrd="0" presId="urn:microsoft.com/office/officeart/2005/8/layout/default"/>
    <dgm:cxn modelId="{18499BAB-3BAF-4822-8976-BEAF4BFC301C}" type="presOf" srcId="{FCAA8252-3EF8-4585-9F07-E830EAD5FDF3}" destId="{30A0A084-FDDA-4329-AC2C-E7353159173D}" srcOrd="0" destOrd="0" presId="urn:microsoft.com/office/officeart/2005/8/layout/default"/>
    <dgm:cxn modelId="{591B20B1-8FA4-4DAA-BADD-D4FE38286908}" srcId="{6423EF43-89F8-4B26-9D8D-922D7586A3E3}" destId="{C121EAD2-8029-4C5C-8F95-9F830640062C}" srcOrd="1" destOrd="0" parTransId="{DF5112D4-AC51-428C-A182-81CC11460137}" sibTransId="{DF90A932-76A9-49F2-AAA2-7B6B6CD99556}"/>
    <dgm:cxn modelId="{0AC340C7-EDF6-4116-9219-875AB2FE506C}" srcId="{6423EF43-89F8-4B26-9D8D-922D7586A3E3}" destId="{FCAA8252-3EF8-4585-9F07-E830EAD5FDF3}" srcOrd="4" destOrd="0" parTransId="{04D9FAFE-FFA7-4CF2-A30E-C92907430571}" sibTransId="{EAAF90EF-D365-4BF7-B9AE-64CA5648F6E3}"/>
    <dgm:cxn modelId="{0A1847D8-BEC0-4D17-BADC-C13CBF71A505}" srcId="{6423EF43-89F8-4B26-9D8D-922D7586A3E3}" destId="{B87EA380-E960-4D49-A823-F91C97863FBE}" srcOrd="5" destOrd="0" parTransId="{9161593E-DB97-4733-8F35-466C3233A08F}" sibTransId="{F683B0BA-0BEC-436B-8374-232B06FDB91E}"/>
    <dgm:cxn modelId="{D124AAFC-0B59-4609-8895-E3AE96E36F7A}" type="presOf" srcId="{0858B15D-8AAD-439F-9FBD-56E88434D90A}" destId="{09E2E2C7-51FC-407E-A2DF-CA3EDB08C048}" srcOrd="0" destOrd="0" presId="urn:microsoft.com/office/officeart/2005/8/layout/default"/>
    <dgm:cxn modelId="{A2B9957C-E86D-4AEA-AB21-2EEB0BD0B85C}" type="presParOf" srcId="{B322847D-5CF4-4DA4-8DB9-736980E3F5C4}" destId="{09E2E2C7-51FC-407E-A2DF-CA3EDB08C048}" srcOrd="0" destOrd="0" presId="urn:microsoft.com/office/officeart/2005/8/layout/default"/>
    <dgm:cxn modelId="{B0B4F333-89EA-4287-B3E0-97ABF43BF91E}" type="presParOf" srcId="{B322847D-5CF4-4DA4-8DB9-736980E3F5C4}" destId="{0E858FB7-9458-41BF-884F-36F9E63FC6F2}" srcOrd="1" destOrd="0" presId="urn:microsoft.com/office/officeart/2005/8/layout/default"/>
    <dgm:cxn modelId="{0F339520-510A-4F1D-ACE8-FC99B07C79A2}" type="presParOf" srcId="{B322847D-5CF4-4DA4-8DB9-736980E3F5C4}" destId="{A75A2BE7-DF31-44AA-BE27-B984657D0F9E}" srcOrd="2" destOrd="0" presId="urn:microsoft.com/office/officeart/2005/8/layout/default"/>
    <dgm:cxn modelId="{70E5ED3F-BFD9-4231-987E-837471426F56}" type="presParOf" srcId="{B322847D-5CF4-4DA4-8DB9-736980E3F5C4}" destId="{55A61BF6-8944-4A9A-8FCE-9544C5623CAA}" srcOrd="3" destOrd="0" presId="urn:microsoft.com/office/officeart/2005/8/layout/default"/>
    <dgm:cxn modelId="{1B906C07-264C-4B63-ADEB-5EA37BC13F91}" type="presParOf" srcId="{B322847D-5CF4-4DA4-8DB9-736980E3F5C4}" destId="{F4E8D1ED-5EC5-43C4-B4FE-8392D1711003}" srcOrd="4" destOrd="0" presId="urn:microsoft.com/office/officeart/2005/8/layout/default"/>
    <dgm:cxn modelId="{A8A03336-C617-45F4-80AA-0509D68C75AC}" type="presParOf" srcId="{B322847D-5CF4-4DA4-8DB9-736980E3F5C4}" destId="{62405A70-DCA2-4F10-81F0-6BDCD0E5D70E}" srcOrd="5" destOrd="0" presId="urn:microsoft.com/office/officeart/2005/8/layout/default"/>
    <dgm:cxn modelId="{5F8A0DCE-9E55-423D-8C99-5E19AAE8615C}" type="presParOf" srcId="{B322847D-5CF4-4DA4-8DB9-736980E3F5C4}" destId="{0977BE26-5DA1-4BAE-AB3E-89809B7FF70E}" srcOrd="6" destOrd="0" presId="urn:microsoft.com/office/officeart/2005/8/layout/default"/>
    <dgm:cxn modelId="{3BD01A52-8B4C-455B-8E06-F3E81B554B28}" type="presParOf" srcId="{B322847D-5CF4-4DA4-8DB9-736980E3F5C4}" destId="{A52B4586-93C4-413C-92DF-CD4139510FEE}" srcOrd="7" destOrd="0" presId="urn:microsoft.com/office/officeart/2005/8/layout/default"/>
    <dgm:cxn modelId="{C9B95698-C405-489F-AD04-CACA4F905F35}" type="presParOf" srcId="{B322847D-5CF4-4DA4-8DB9-736980E3F5C4}" destId="{30A0A084-FDDA-4329-AC2C-E7353159173D}" srcOrd="8" destOrd="0" presId="urn:microsoft.com/office/officeart/2005/8/layout/default"/>
    <dgm:cxn modelId="{404B69C8-51CC-4972-BD8A-DECF25DD45C7}" type="presParOf" srcId="{B322847D-5CF4-4DA4-8DB9-736980E3F5C4}" destId="{D3094A7B-1AEE-4C74-9ADB-8CAAFE14D00D}" srcOrd="9" destOrd="0" presId="urn:microsoft.com/office/officeart/2005/8/layout/default"/>
    <dgm:cxn modelId="{2414C591-BCA6-4DCE-9D4F-999DF5D2005C}" type="presParOf" srcId="{B322847D-5CF4-4DA4-8DB9-736980E3F5C4}" destId="{5FC614C6-8702-42BC-BB0C-3121D4CC3B4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BC7A93-5267-44F7-BCF3-550C2E756849}" type="doc">
      <dgm:prSet loTypeId="urn:microsoft.com/office/officeart/2005/8/layout/cycle8" loCatId="cycle" qsTypeId="urn:microsoft.com/office/officeart/2005/8/quickstyle/simple1" qsCatId="simple" csTypeId="urn:microsoft.com/office/officeart/2005/8/colors/accent1_2" csCatId="accent1" phldr="1"/>
      <dgm:spPr/>
    </dgm:pt>
    <dgm:pt modelId="{B081057F-BEAF-4E8E-84E5-3901FD6EB52C}">
      <dgm:prSet phldrT="[Text]"/>
      <dgm:spPr/>
      <dgm:t>
        <a:bodyPr/>
        <a:lstStyle/>
        <a:p>
          <a:r>
            <a:rPr lang="pl-PL" dirty="0" err="1"/>
            <a:t>Visibility</a:t>
          </a:r>
          <a:endParaRPr lang="pl-PL" dirty="0"/>
        </a:p>
      </dgm:t>
    </dgm:pt>
    <dgm:pt modelId="{BF5C6EAA-562D-47A9-9532-B03644D9F0BA}" type="parTrans" cxnId="{81B742FB-CF2C-4198-B002-831C8D3424DC}">
      <dgm:prSet/>
      <dgm:spPr/>
      <dgm:t>
        <a:bodyPr/>
        <a:lstStyle/>
        <a:p>
          <a:endParaRPr lang="pl-PL"/>
        </a:p>
      </dgm:t>
    </dgm:pt>
    <dgm:pt modelId="{040A3609-A700-4D43-9544-5BB6A7EFD30B}" type="sibTrans" cxnId="{81B742FB-CF2C-4198-B002-831C8D3424DC}">
      <dgm:prSet/>
      <dgm:spPr/>
      <dgm:t>
        <a:bodyPr/>
        <a:lstStyle/>
        <a:p>
          <a:endParaRPr lang="pl-PL"/>
        </a:p>
      </dgm:t>
    </dgm:pt>
    <dgm:pt modelId="{997FB4E1-804E-4E54-9F89-D6C1543006F9}">
      <dgm:prSet phldrT="[Text]"/>
      <dgm:spPr/>
      <dgm:t>
        <a:bodyPr/>
        <a:lstStyle/>
        <a:p>
          <a:r>
            <a:rPr lang="pl-PL" dirty="0" err="1"/>
            <a:t>Accountability</a:t>
          </a:r>
          <a:endParaRPr lang="pl-PL" dirty="0"/>
        </a:p>
      </dgm:t>
    </dgm:pt>
    <dgm:pt modelId="{18E9336F-76DF-4CB9-B44C-4ECADAA5F267}" type="parTrans" cxnId="{7D08E603-56F5-4635-8C7D-B37764EE182F}">
      <dgm:prSet/>
      <dgm:spPr/>
      <dgm:t>
        <a:bodyPr/>
        <a:lstStyle/>
        <a:p>
          <a:endParaRPr lang="pl-PL"/>
        </a:p>
      </dgm:t>
    </dgm:pt>
    <dgm:pt modelId="{D7C48C87-B3F7-409C-9263-37F48C03AAE3}" type="sibTrans" cxnId="{7D08E603-56F5-4635-8C7D-B37764EE182F}">
      <dgm:prSet/>
      <dgm:spPr/>
      <dgm:t>
        <a:bodyPr/>
        <a:lstStyle/>
        <a:p>
          <a:endParaRPr lang="pl-PL"/>
        </a:p>
      </dgm:t>
    </dgm:pt>
    <dgm:pt modelId="{157D5C1D-1F1C-43C5-B911-59164B48E349}">
      <dgm:prSet phldrT="[Text]"/>
      <dgm:spPr/>
      <dgm:t>
        <a:bodyPr/>
        <a:lstStyle/>
        <a:p>
          <a:r>
            <a:rPr lang="pl-PL" dirty="0" err="1"/>
            <a:t>Optimization</a:t>
          </a:r>
          <a:endParaRPr lang="pl-PL" dirty="0"/>
        </a:p>
      </dgm:t>
    </dgm:pt>
    <dgm:pt modelId="{1D432769-7082-4170-8928-926D9F276FC6}" type="parTrans" cxnId="{93C2D0A4-AE82-4CCB-9ECD-D321A0F7D729}">
      <dgm:prSet/>
      <dgm:spPr/>
      <dgm:t>
        <a:bodyPr/>
        <a:lstStyle/>
        <a:p>
          <a:endParaRPr lang="pl-PL"/>
        </a:p>
      </dgm:t>
    </dgm:pt>
    <dgm:pt modelId="{88A07366-1F69-445E-9AF6-CE4AECE13AE6}" type="sibTrans" cxnId="{93C2D0A4-AE82-4CCB-9ECD-D321A0F7D729}">
      <dgm:prSet/>
      <dgm:spPr/>
      <dgm:t>
        <a:bodyPr/>
        <a:lstStyle/>
        <a:p>
          <a:endParaRPr lang="pl-PL"/>
        </a:p>
      </dgm:t>
    </dgm:pt>
    <dgm:pt modelId="{D1E5CE26-3257-494F-93DC-312D57EF8F82}" type="pres">
      <dgm:prSet presAssocID="{81BC7A93-5267-44F7-BCF3-550C2E756849}" presName="compositeShape" presStyleCnt="0">
        <dgm:presLayoutVars>
          <dgm:chMax val="7"/>
          <dgm:dir/>
          <dgm:resizeHandles val="exact"/>
        </dgm:presLayoutVars>
      </dgm:prSet>
      <dgm:spPr/>
    </dgm:pt>
    <dgm:pt modelId="{FBBDA2D6-44C9-4780-818B-A0B12E7692A5}" type="pres">
      <dgm:prSet presAssocID="{81BC7A93-5267-44F7-BCF3-550C2E756849}" presName="wedge1" presStyleLbl="node1" presStyleIdx="0" presStyleCnt="3"/>
      <dgm:spPr/>
    </dgm:pt>
    <dgm:pt modelId="{E06C426C-7CE5-4738-929D-B4B3BA91C516}" type="pres">
      <dgm:prSet presAssocID="{81BC7A93-5267-44F7-BCF3-550C2E756849}" presName="dummy1a" presStyleCnt="0"/>
      <dgm:spPr/>
    </dgm:pt>
    <dgm:pt modelId="{C75AA647-6D6B-4605-8F91-13241D8C29D4}" type="pres">
      <dgm:prSet presAssocID="{81BC7A93-5267-44F7-BCF3-550C2E756849}" presName="dummy1b" presStyleCnt="0"/>
      <dgm:spPr/>
    </dgm:pt>
    <dgm:pt modelId="{807B4A30-85BE-4331-84D0-8ECF2222E29A}" type="pres">
      <dgm:prSet presAssocID="{81BC7A93-5267-44F7-BCF3-550C2E756849}" presName="wedge1Tx" presStyleLbl="node1" presStyleIdx="0" presStyleCnt="3">
        <dgm:presLayoutVars>
          <dgm:chMax val="0"/>
          <dgm:chPref val="0"/>
          <dgm:bulletEnabled val="1"/>
        </dgm:presLayoutVars>
      </dgm:prSet>
      <dgm:spPr/>
    </dgm:pt>
    <dgm:pt modelId="{7908ED39-5B86-4A16-934D-8FB94C6440A4}" type="pres">
      <dgm:prSet presAssocID="{81BC7A93-5267-44F7-BCF3-550C2E756849}" presName="wedge2" presStyleLbl="node1" presStyleIdx="1" presStyleCnt="3"/>
      <dgm:spPr/>
    </dgm:pt>
    <dgm:pt modelId="{FAE8056D-2AE7-4BEC-BA2E-FF2A0B418CCC}" type="pres">
      <dgm:prSet presAssocID="{81BC7A93-5267-44F7-BCF3-550C2E756849}" presName="dummy2a" presStyleCnt="0"/>
      <dgm:spPr/>
    </dgm:pt>
    <dgm:pt modelId="{4F1FEB61-E106-42D8-B033-2746307A705A}" type="pres">
      <dgm:prSet presAssocID="{81BC7A93-5267-44F7-BCF3-550C2E756849}" presName="dummy2b" presStyleCnt="0"/>
      <dgm:spPr/>
    </dgm:pt>
    <dgm:pt modelId="{C7A0A359-1914-40FF-ACC3-957A2EBAE0EF}" type="pres">
      <dgm:prSet presAssocID="{81BC7A93-5267-44F7-BCF3-550C2E756849}" presName="wedge2Tx" presStyleLbl="node1" presStyleIdx="1" presStyleCnt="3">
        <dgm:presLayoutVars>
          <dgm:chMax val="0"/>
          <dgm:chPref val="0"/>
          <dgm:bulletEnabled val="1"/>
        </dgm:presLayoutVars>
      </dgm:prSet>
      <dgm:spPr/>
    </dgm:pt>
    <dgm:pt modelId="{942792FB-7B55-43BF-A393-0F06AF9CA0C8}" type="pres">
      <dgm:prSet presAssocID="{81BC7A93-5267-44F7-BCF3-550C2E756849}" presName="wedge3" presStyleLbl="node1" presStyleIdx="2" presStyleCnt="3"/>
      <dgm:spPr/>
    </dgm:pt>
    <dgm:pt modelId="{80110323-FA99-4890-A267-E3C464D7B50D}" type="pres">
      <dgm:prSet presAssocID="{81BC7A93-5267-44F7-BCF3-550C2E756849}" presName="dummy3a" presStyleCnt="0"/>
      <dgm:spPr/>
    </dgm:pt>
    <dgm:pt modelId="{9C1F83D5-423A-4D82-9F75-427BD06F67AD}" type="pres">
      <dgm:prSet presAssocID="{81BC7A93-5267-44F7-BCF3-550C2E756849}" presName="dummy3b" presStyleCnt="0"/>
      <dgm:spPr/>
    </dgm:pt>
    <dgm:pt modelId="{F3A20DCE-6F84-483A-BAFD-8CA27A3D4B88}" type="pres">
      <dgm:prSet presAssocID="{81BC7A93-5267-44F7-BCF3-550C2E756849}" presName="wedge3Tx" presStyleLbl="node1" presStyleIdx="2" presStyleCnt="3">
        <dgm:presLayoutVars>
          <dgm:chMax val="0"/>
          <dgm:chPref val="0"/>
          <dgm:bulletEnabled val="1"/>
        </dgm:presLayoutVars>
      </dgm:prSet>
      <dgm:spPr/>
    </dgm:pt>
    <dgm:pt modelId="{F23DE8FE-61B7-4F98-8BE7-814DB6C6BE90}" type="pres">
      <dgm:prSet presAssocID="{040A3609-A700-4D43-9544-5BB6A7EFD30B}" presName="arrowWedge1" presStyleLbl="fgSibTrans2D1" presStyleIdx="0" presStyleCnt="3"/>
      <dgm:spPr/>
    </dgm:pt>
    <dgm:pt modelId="{76D47CD9-339A-4FBB-B9E9-E87843A7B934}" type="pres">
      <dgm:prSet presAssocID="{D7C48C87-B3F7-409C-9263-37F48C03AAE3}" presName="arrowWedge2" presStyleLbl="fgSibTrans2D1" presStyleIdx="1" presStyleCnt="3"/>
      <dgm:spPr/>
    </dgm:pt>
    <dgm:pt modelId="{0B650286-D18A-49BC-B140-AFA4521BC012}" type="pres">
      <dgm:prSet presAssocID="{88A07366-1F69-445E-9AF6-CE4AECE13AE6}" presName="arrowWedge3" presStyleLbl="fgSibTrans2D1" presStyleIdx="2" presStyleCnt="3"/>
      <dgm:spPr/>
    </dgm:pt>
  </dgm:ptLst>
  <dgm:cxnLst>
    <dgm:cxn modelId="{5028E801-64BD-42E7-AF30-EA505DB4AD93}" type="presOf" srcId="{81BC7A93-5267-44F7-BCF3-550C2E756849}" destId="{D1E5CE26-3257-494F-93DC-312D57EF8F82}" srcOrd="0" destOrd="0" presId="urn:microsoft.com/office/officeart/2005/8/layout/cycle8"/>
    <dgm:cxn modelId="{7D08E603-56F5-4635-8C7D-B37764EE182F}" srcId="{81BC7A93-5267-44F7-BCF3-550C2E756849}" destId="{997FB4E1-804E-4E54-9F89-D6C1543006F9}" srcOrd="1" destOrd="0" parTransId="{18E9336F-76DF-4CB9-B44C-4ECADAA5F267}" sibTransId="{D7C48C87-B3F7-409C-9263-37F48C03AAE3}"/>
    <dgm:cxn modelId="{7551F724-1248-4DEC-9EC3-ADB30D864080}" type="presOf" srcId="{B081057F-BEAF-4E8E-84E5-3901FD6EB52C}" destId="{FBBDA2D6-44C9-4780-818B-A0B12E7692A5}" srcOrd="0" destOrd="0" presId="urn:microsoft.com/office/officeart/2005/8/layout/cycle8"/>
    <dgm:cxn modelId="{D933472F-9FB7-4427-8ABB-A06E53ABB886}" type="presOf" srcId="{B081057F-BEAF-4E8E-84E5-3901FD6EB52C}" destId="{807B4A30-85BE-4331-84D0-8ECF2222E29A}" srcOrd="1" destOrd="0" presId="urn:microsoft.com/office/officeart/2005/8/layout/cycle8"/>
    <dgm:cxn modelId="{D383EC3B-139F-4958-99FC-4A8295C34880}" type="presOf" srcId="{157D5C1D-1F1C-43C5-B911-59164B48E349}" destId="{F3A20DCE-6F84-483A-BAFD-8CA27A3D4B88}" srcOrd="1" destOrd="0" presId="urn:microsoft.com/office/officeart/2005/8/layout/cycle8"/>
    <dgm:cxn modelId="{B5ED8465-E50E-42E8-9E5F-DDBA7B4E6171}" type="presOf" srcId="{157D5C1D-1F1C-43C5-B911-59164B48E349}" destId="{942792FB-7B55-43BF-A393-0F06AF9CA0C8}" srcOrd="0" destOrd="0" presId="urn:microsoft.com/office/officeart/2005/8/layout/cycle8"/>
    <dgm:cxn modelId="{60D4B19D-D7C2-48C2-985D-6EB9E003E38C}" type="presOf" srcId="{997FB4E1-804E-4E54-9F89-D6C1543006F9}" destId="{C7A0A359-1914-40FF-ACC3-957A2EBAE0EF}" srcOrd="1" destOrd="0" presId="urn:microsoft.com/office/officeart/2005/8/layout/cycle8"/>
    <dgm:cxn modelId="{93C2D0A4-AE82-4CCB-9ECD-D321A0F7D729}" srcId="{81BC7A93-5267-44F7-BCF3-550C2E756849}" destId="{157D5C1D-1F1C-43C5-B911-59164B48E349}" srcOrd="2" destOrd="0" parTransId="{1D432769-7082-4170-8928-926D9F276FC6}" sibTransId="{88A07366-1F69-445E-9AF6-CE4AECE13AE6}"/>
    <dgm:cxn modelId="{4E948ABD-884E-4143-AB9C-CC31FB898278}" type="presOf" srcId="{997FB4E1-804E-4E54-9F89-D6C1543006F9}" destId="{7908ED39-5B86-4A16-934D-8FB94C6440A4}" srcOrd="0" destOrd="0" presId="urn:microsoft.com/office/officeart/2005/8/layout/cycle8"/>
    <dgm:cxn modelId="{81B742FB-CF2C-4198-B002-831C8D3424DC}" srcId="{81BC7A93-5267-44F7-BCF3-550C2E756849}" destId="{B081057F-BEAF-4E8E-84E5-3901FD6EB52C}" srcOrd="0" destOrd="0" parTransId="{BF5C6EAA-562D-47A9-9532-B03644D9F0BA}" sibTransId="{040A3609-A700-4D43-9544-5BB6A7EFD30B}"/>
    <dgm:cxn modelId="{9D25F5BC-DCBD-4EC6-9429-4C9BC3149C81}" type="presParOf" srcId="{D1E5CE26-3257-494F-93DC-312D57EF8F82}" destId="{FBBDA2D6-44C9-4780-818B-A0B12E7692A5}" srcOrd="0" destOrd="0" presId="urn:microsoft.com/office/officeart/2005/8/layout/cycle8"/>
    <dgm:cxn modelId="{193E5EEE-3576-49B0-A615-271133865EE5}" type="presParOf" srcId="{D1E5CE26-3257-494F-93DC-312D57EF8F82}" destId="{E06C426C-7CE5-4738-929D-B4B3BA91C516}" srcOrd="1" destOrd="0" presId="urn:microsoft.com/office/officeart/2005/8/layout/cycle8"/>
    <dgm:cxn modelId="{BEB6C7ED-FE00-48BD-8EE1-87B762630688}" type="presParOf" srcId="{D1E5CE26-3257-494F-93DC-312D57EF8F82}" destId="{C75AA647-6D6B-4605-8F91-13241D8C29D4}" srcOrd="2" destOrd="0" presId="urn:microsoft.com/office/officeart/2005/8/layout/cycle8"/>
    <dgm:cxn modelId="{90A9C74B-7296-43DB-B17A-E54F532D8FB1}" type="presParOf" srcId="{D1E5CE26-3257-494F-93DC-312D57EF8F82}" destId="{807B4A30-85BE-4331-84D0-8ECF2222E29A}" srcOrd="3" destOrd="0" presId="urn:microsoft.com/office/officeart/2005/8/layout/cycle8"/>
    <dgm:cxn modelId="{40864F06-6D1A-4083-BB9D-4FFF77036455}" type="presParOf" srcId="{D1E5CE26-3257-494F-93DC-312D57EF8F82}" destId="{7908ED39-5B86-4A16-934D-8FB94C6440A4}" srcOrd="4" destOrd="0" presId="urn:microsoft.com/office/officeart/2005/8/layout/cycle8"/>
    <dgm:cxn modelId="{0DE2D6FF-BC9F-49E8-ADA3-DB12637A7586}" type="presParOf" srcId="{D1E5CE26-3257-494F-93DC-312D57EF8F82}" destId="{FAE8056D-2AE7-4BEC-BA2E-FF2A0B418CCC}" srcOrd="5" destOrd="0" presId="urn:microsoft.com/office/officeart/2005/8/layout/cycle8"/>
    <dgm:cxn modelId="{F4FCA879-1E92-4F77-8FDC-3E2D057BBF02}" type="presParOf" srcId="{D1E5CE26-3257-494F-93DC-312D57EF8F82}" destId="{4F1FEB61-E106-42D8-B033-2746307A705A}" srcOrd="6" destOrd="0" presId="urn:microsoft.com/office/officeart/2005/8/layout/cycle8"/>
    <dgm:cxn modelId="{D29A03E0-8558-4CE6-BD62-C816147F3613}" type="presParOf" srcId="{D1E5CE26-3257-494F-93DC-312D57EF8F82}" destId="{C7A0A359-1914-40FF-ACC3-957A2EBAE0EF}" srcOrd="7" destOrd="0" presId="urn:microsoft.com/office/officeart/2005/8/layout/cycle8"/>
    <dgm:cxn modelId="{CAE45D6A-D4C0-432B-8659-8EB3F8B91888}" type="presParOf" srcId="{D1E5CE26-3257-494F-93DC-312D57EF8F82}" destId="{942792FB-7B55-43BF-A393-0F06AF9CA0C8}" srcOrd="8" destOrd="0" presId="urn:microsoft.com/office/officeart/2005/8/layout/cycle8"/>
    <dgm:cxn modelId="{07B1194A-D9E7-4A2B-83F5-A3DC0B323D55}" type="presParOf" srcId="{D1E5CE26-3257-494F-93DC-312D57EF8F82}" destId="{80110323-FA99-4890-A267-E3C464D7B50D}" srcOrd="9" destOrd="0" presId="urn:microsoft.com/office/officeart/2005/8/layout/cycle8"/>
    <dgm:cxn modelId="{2F4F90A2-D3CA-481F-875D-E56C476632F4}" type="presParOf" srcId="{D1E5CE26-3257-494F-93DC-312D57EF8F82}" destId="{9C1F83D5-423A-4D82-9F75-427BD06F67AD}" srcOrd="10" destOrd="0" presId="urn:microsoft.com/office/officeart/2005/8/layout/cycle8"/>
    <dgm:cxn modelId="{BB4A7A27-F068-4B74-B434-7CF29EFBACB6}" type="presParOf" srcId="{D1E5CE26-3257-494F-93DC-312D57EF8F82}" destId="{F3A20DCE-6F84-483A-BAFD-8CA27A3D4B88}" srcOrd="11" destOrd="0" presId="urn:microsoft.com/office/officeart/2005/8/layout/cycle8"/>
    <dgm:cxn modelId="{2BEEEC8E-8F2C-4D1B-9922-3430F882CD89}" type="presParOf" srcId="{D1E5CE26-3257-494F-93DC-312D57EF8F82}" destId="{F23DE8FE-61B7-4F98-8BE7-814DB6C6BE90}" srcOrd="12" destOrd="0" presId="urn:microsoft.com/office/officeart/2005/8/layout/cycle8"/>
    <dgm:cxn modelId="{CBA40548-867D-485E-BC9E-267C0800625B}" type="presParOf" srcId="{D1E5CE26-3257-494F-93DC-312D57EF8F82}" destId="{76D47CD9-339A-4FBB-B9E9-E87843A7B934}" srcOrd="13" destOrd="0" presId="urn:microsoft.com/office/officeart/2005/8/layout/cycle8"/>
    <dgm:cxn modelId="{76C0EAB7-F324-4805-9304-8BE8BEE605E6}" type="presParOf" srcId="{D1E5CE26-3257-494F-93DC-312D57EF8F82}" destId="{0B650286-D18A-49BC-B140-AFA4521BC012}"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2E2C7-51FC-407E-A2DF-CA3EDB08C048}">
      <dsp:nvSpPr>
        <dsp:cNvPr id="0" name=""/>
        <dsp:cNvSpPr/>
      </dsp:nvSpPr>
      <dsp:spPr>
        <a:xfrm>
          <a:off x="723478" y="2001"/>
          <a:ext cx="2281143" cy="1368686"/>
        </a:xfrm>
        <a:prstGeom prst="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pl-PL" sz="5200" kern="1200"/>
            <a:t>IaaS</a:t>
          </a:r>
          <a:endParaRPr lang="en-US" sz="5200" kern="1200"/>
        </a:p>
      </dsp:txBody>
      <dsp:txXfrm>
        <a:off x="723478" y="2001"/>
        <a:ext cx="2281143" cy="1368686"/>
      </dsp:txXfrm>
    </dsp:sp>
    <dsp:sp modelId="{A75A2BE7-DF31-44AA-BE27-B984657D0F9E}">
      <dsp:nvSpPr>
        <dsp:cNvPr id="0" name=""/>
        <dsp:cNvSpPr/>
      </dsp:nvSpPr>
      <dsp:spPr>
        <a:xfrm>
          <a:off x="3232736" y="2001"/>
          <a:ext cx="2281143" cy="1368686"/>
        </a:xfrm>
        <a:prstGeom prst="rect">
          <a:avLst/>
        </a:prstGeom>
        <a:solidFill>
          <a:schemeClr val="accent5">
            <a:hueOff val="-743124"/>
            <a:satOff val="732"/>
            <a:lumOff val="1647"/>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pl-PL" sz="5200" kern="1200"/>
            <a:t>PaaS</a:t>
          </a:r>
          <a:endParaRPr lang="en-US" sz="5200" kern="1200"/>
        </a:p>
      </dsp:txBody>
      <dsp:txXfrm>
        <a:off x="3232736" y="2001"/>
        <a:ext cx="2281143" cy="1368686"/>
      </dsp:txXfrm>
    </dsp:sp>
    <dsp:sp modelId="{F4E8D1ED-5EC5-43C4-B4FE-8392D1711003}">
      <dsp:nvSpPr>
        <dsp:cNvPr id="0" name=""/>
        <dsp:cNvSpPr/>
      </dsp:nvSpPr>
      <dsp:spPr>
        <a:xfrm>
          <a:off x="723478" y="1598802"/>
          <a:ext cx="2281143" cy="1368686"/>
        </a:xfrm>
        <a:prstGeom prst="rect">
          <a:avLst/>
        </a:prstGeom>
        <a:solidFill>
          <a:schemeClr val="accent5">
            <a:hueOff val="-1486249"/>
            <a:satOff val="1463"/>
            <a:lumOff val="329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pl-PL" sz="5200" kern="1200"/>
            <a:t>FaaS</a:t>
          </a:r>
          <a:endParaRPr lang="en-US" sz="5200" kern="1200"/>
        </a:p>
      </dsp:txBody>
      <dsp:txXfrm>
        <a:off x="723478" y="1598802"/>
        <a:ext cx="2281143" cy="1368686"/>
      </dsp:txXfrm>
    </dsp:sp>
    <dsp:sp modelId="{0977BE26-5DA1-4BAE-AB3E-89809B7FF70E}">
      <dsp:nvSpPr>
        <dsp:cNvPr id="0" name=""/>
        <dsp:cNvSpPr/>
      </dsp:nvSpPr>
      <dsp:spPr>
        <a:xfrm>
          <a:off x="3232736" y="1598802"/>
          <a:ext cx="2281143" cy="1368686"/>
        </a:xfrm>
        <a:prstGeom prst="rect">
          <a:avLst/>
        </a:prstGeom>
        <a:solidFill>
          <a:schemeClr val="accent5">
            <a:hueOff val="-2229373"/>
            <a:satOff val="2195"/>
            <a:lumOff val="494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pl-PL" sz="5200" kern="1200"/>
            <a:t>DBaaS</a:t>
          </a:r>
          <a:endParaRPr lang="en-US" sz="5200" kern="1200"/>
        </a:p>
      </dsp:txBody>
      <dsp:txXfrm>
        <a:off x="3232736" y="1598802"/>
        <a:ext cx="2281143" cy="1368686"/>
      </dsp:txXfrm>
    </dsp:sp>
    <dsp:sp modelId="{30A0A084-FDDA-4329-AC2C-E7353159173D}">
      <dsp:nvSpPr>
        <dsp:cNvPr id="0" name=""/>
        <dsp:cNvSpPr/>
      </dsp:nvSpPr>
      <dsp:spPr>
        <a:xfrm>
          <a:off x="723478" y="3195602"/>
          <a:ext cx="2281143" cy="1368686"/>
        </a:xfrm>
        <a:prstGeom prst="rect">
          <a:avLst/>
        </a:prstGeom>
        <a:solidFill>
          <a:schemeClr val="accent5">
            <a:hueOff val="-2972498"/>
            <a:satOff val="2926"/>
            <a:lumOff val="658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pl-PL" sz="5200" kern="1200"/>
            <a:t>SaaS</a:t>
          </a:r>
          <a:endParaRPr lang="en-US" sz="5200" kern="1200"/>
        </a:p>
      </dsp:txBody>
      <dsp:txXfrm>
        <a:off x="723478" y="3195602"/>
        <a:ext cx="2281143" cy="1368686"/>
      </dsp:txXfrm>
    </dsp:sp>
    <dsp:sp modelId="{5FC614C6-8702-42BC-BB0C-3121D4CC3B4F}">
      <dsp:nvSpPr>
        <dsp:cNvPr id="0" name=""/>
        <dsp:cNvSpPr/>
      </dsp:nvSpPr>
      <dsp:spPr>
        <a:xfrm>
          <a:off x="3232736" y="3195602"/>
          <a:ext cx="2281143" cy="1368686"/>
        </a:xfrm>
        <a:prstGeom prst="rect">
          <a:avLst/>
        </a:prstGeom>
        <a:solidFill>
          <a:schemeClr val="accent5">
            <a:hueOff val="-3715622"/>
            <a:satOff val="3658"/>
            <a:lumOff val="823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pl-PL" sz="5200" kern="1200"/>
            <a:t>…</a:t>
          </a:r>
          <a:endParaRPr lang="en-US" sz="5200" kern="1200"/>
        </a:p>
      </dsp:txBody>
      <dsp:txXfrm>
        <a:off x="3232736" y="3195602"/>
        <a:ext cx="2281143" cy="1368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DA2D6-44C9-4780-818B-A0B12E7692A5}">
      <dsp:nvSpPr>
        <dsp:cNvPr id="0" name=""/>
        <dsp:cNvSpPr/>
      </dsp:nvSpPr>
      <dsp:spPr>
        <a:xfrm>
          <a:off x="1881902" y="352213"/>
          <a:ext cx="4551680" cy="4551680"/>
        </a:xfrm>
        <a:prstGeom prst="pie">
          <a:avLst>
            <a:gd name="adj1" fmla="val 16200000"/>
            <a:gd name="adj2" fmla="val 18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l-PL" sz="2200" kern="1200" dirty="0" err="1"/>
            <a:t>Visibility</a:t>
          </a:r>
          <a:endParaRPr lang="pl-PL" sz="2200" kern="1200" dirty="0"/>
        </a:p>
      </dsp:txBody>
      <dsp:txXfrm>
        <a:off x="4280746" y="1316736"/>
        <a:ext cx="1625600" cy="1354666"/>
      </dsp:txXfrm>
    </dsp:sp>
    <dsp:sp modelId="{7908ED39-5B86-4A16-934D-8FB94C6440A4}">
      <dsp:nvSpPr>
        <dsp:cNvPr id="0" name=""/>
        <dsp:cNvSpPr/>
      </dsp:nvSpPr>
      <dsp:spPr>
        <a:xfrm>
          <a:off x="1788159" y="514773"/>
          <a:ext cx="4551680" cy="4551680"/>
        </a:xfrm>
        <a:prstGeom prst="pie">
          <a:avLst>
            <a:gd name="adj1" fmla="val 1800000"/>
            <a:gd name="adj2" fmla="val 90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l-PL" sz="2200" kern="1200" dirty="0" err="1"/>
            <a:t>Accountability</a:t>
          </a:r>
          <a:endParaRPr lang="pl-PL" sz="2200" kern="1200" dirty="0"/>
        </a:p>
      </dsp:txBody>
      <dsp:txXfrm>
        <a:off x="2871893" y="3467946"/>
        <a:ext cx="2438400" cy="1192106"/>
      </dsp:txXfrm>
    </dsp:sp>
    <dsp:sp modelId="{942792FB-7B55-43BF-A393-0F06AF9CA0C8}">
      <dsp:nvSpPr>
        <dsp:cNvPr id="0" name=""/>
        <dsp:cNvSpPr/>
      </dsp:nvSpPr>
      <dsp:spPr>
        <a:xfrm>
          <a:off x="1694416" y="352213"/>
          <a:ext cx="4551680" cy="4551680"/>
        </a:xfrm>
        <a:prstGeom prst="pie">
          <a:avLst>
            <a:gd name="adj1" fmla="val 9000000"/>
            <a:gd name="adj2" fmla="val 162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l-PL" sz="2200" kern="1200" dirty="0" err="1"/>
            <a:t>Optimization</a:t>
          </a:r>
          <a:endParaRPr lang="pl-PL" sz="2200" kern="1200" dirty="0"/>
        </a:p>
      </dsp:txBody>
      <dsp:txXfrm>
        <a:off x="2221653" y="1316736"/>
        <a:ext cx="1625600" cy="1354666"/>
      </dsp:txXfrm>
    </dsp:sp>
    <dsp:sp modelId="{F23DE8FE-61B7-4F98-8BE7-814DB6C6BE90}">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D47CD9-339A-4FBB-B9E9-E87843A7B934}">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650286-D18A-49BC-B140-AFA4521BC012}">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11/29/2019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zure.microsoft.com/en-us/overview/what-is-cloud-comput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overview/what-is-a-private-cloud/" TargetMode="External"/><Relationship Id="rId2" Type="http://schemas.openxmlformats.org/officeDocument/2006/relationships/hyperlink" Target="https://azure.microsoft.com/en-us/overview/what-is-a-public-clou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overview/what-is-a-private-cloud/" TargetMode="External"/><Relationship Id="rId2" Type="http://schemas.openxmlformats.org/officeDocument/2006/relationships/hyperlink" Target="https://azure.microsoft.com/en-us/overview/what-is-a-public-cloud/" TargetMode="External"/><Relationship Id="rId1" Type="http://schemas.openxmlformats.org/officeDocument/2006/relationships/slideLayout" Target="../slideLayouts/slideLayout2.xml"/><Relationship Id="rId4" Type="http://schemas.openxmlformats.org/officeDocument/2006/relationships/hyperlink" Target="https://azure.microsoft.com/en-us/overview/what-is-hybrid-cloud-computing/"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azure.microsoft.com/en-us/overview/what-is-a-public-clou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mailto:sages@kamilthecloudtheory.onmicrosoft.com"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www.microsoft.com/en-us/security/zero-trust"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discover.microsoft.com/10-tips-for-enabling-zero-trust-ebook/"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mailto:kamil@thecloudtheory.com"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171D-A7E2-4744-AFF0-D3D72EF86B36}"/>
              </a:ext>
            </a:extLst>
          </p:cNvPr>
          <p:cNvSpPr>
            <a:spLocks noGrp="1"/>
          </p:cNvSpPr>
          <p:nvPr>
            <p:ph type="ctrTitle"/>
          </p:nvPr>
        </p:nvSpPr>
        <p:spPr/>
        <p:txBody>
          <a:bodyPr/>
          <a:lstStyle/>
          <a:p>
            <a:r>
              <a:rPr lang="pl-PL" dirty="0"/>
              <a:t>Wstęp do technologii chmurowych</a:t>
            </a:r>
          </a:p>
        </p:txBody>
      </p:sp>
      <p:sp>
        <p:nvSpPr>
          <p:cNvPr id="3" name="Subtitle 2">
            <a:extLst>
              <a:ext uri="{FF2B5EF4-FFF2-40B4-BE49-F238E27FC236}">
                <a16:creationId xmlns:a16="http://schemas.microsoft.com/office/drawing/2014/main" id="{BA2E0B27-2846-4E7C-88D8-8694EC95F05E}"/>
              </a:ext>
            </a:extLst>
          </p:cNvPr>
          <p:cNvSpPr>
            <a:spLocks noGrp="1"/>
          </p:cNvSpPr>
          <p:nvPr>
            <p:ph type="subTitle" idx="1"/>
          </p:nvPr>
        </p:nvSpPr>
        <p:spPr/>
        <p:txBody>
          <a:bodyPr/>
          <a:lstStyle/>
          <a:p>
            <a:r>
              <a:rPr lang="pl-PL" dirty="0"/>
              <a:t>Kamil Mrzygłód, </a:t>
            </a:r>
            <a:r>
              <a:rPr lang="pl-PL" dirty="0" err="1"/>
              <a:t>Sages</a:t>
            </a:r>
            <a:r>
              <a:rPr lang="pl-PL" dirty="0"/>
              <a:t>, 2019</a:t>
            </a:r>
          </a:p>
        </p:txBody>
      </p:sp>
    </p:spTree>
    <p:extLst>
      <p:ext uri="{BB962C8B-B14F-4D97-AF65-F5344CB8AC3E}">
        <p14:creationId xmlns:p14="http://schemas.microsoft.com/office/powerpoint/2010/main" val="184491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17EA-75DE-4E93-8483-3AEDEA8DDC2F}"/>
              </a:ext>
            </a:extLst>
          </p:cNvPr>
          <p:cNvSpPr>
            <a:spLocks noGrp="1"/>
          </p:cNvSpPr>
          <p:nvPr>
            <p:ph type="title"/>
          </p:nvPr>
        </p:nvSpPr>
        <p:spPr/>
        <p:txBody>
          <a:bodyPr/>
          <a:lstStyle/>
          <a:p>
            <a:r>
              <a:rPr lang="pl-PL" dirty="0"/>
              <a:t>Definicja intuicyjna</a:t>
            </a:r>
          </a:p>
        </p:txBody>
      </p:sp>
      <p:sp>
        <p:nvSpPr>
          <p:cNvPr id="3" name="Content Placeholder 2">
            <a:extLst>
              <a:ext uri="{FF2B5EF4-FFF2-40B4-BE49-F238E27FC236}">
                <a16:creationId xmlns:a16="http://schemas.microsoft.com/office/drawing/2014/main" id="{BC2482FD-4224-476A-964E-C062723B8712}"/>
              </a:ext>
            </a:extLst>
          </p:cNvPr>
          <p:cNvSpPr>
            <a:spLocks noGrp="1"/>
          </p:cNvSpPr>
          <p:nvPr>
            <p:ph idx="1"/>
          </p:nvPr>
        </p:nvSpPr>
        <p:spPr/>
        <p:txBody>
          <a:bodyPr>
            <a:normAutofit/>
          </a:bodyPr>
          <a:lstStyle/>
          <a:p>
            <a:pPr marL="0" indent="0" algn="ctr">
              <a:buNone/>
            </a:pPr>
            <a:r>
              <a:rPr lang="pl-PL" i="1" dirty="0"/>
              <a:t>Data </a:t>
            </a:r>
            <a:r>
              <a:rPr lang="pl-PL" i="1" dirty="0" err="1"/>
              <a:t>centre</a:t>
            </a:r>
            <a:r>
              <a:rPr lang="pl-PL" i="1" dirty="0"/>
              <a:t>, farma serwerów udostępnianych przez firmę trzecią w postaci mocy obliczeniowej oraz opcjonalnych komponentów platformowych / software’owych wraz z zależną infrastrukturą.</a:t>
            </a:r>
          </a:p>
        </p:txBody>
      </p:sp>
    </p:spTree>
    <p:extLst>
      <p:ext uri="{BB962C8B-B14F-4D97-AF65-F5344CB8AC3E}">
        <p14:creationId xmlns:p14="http://schemas.microsoft.com/office/powerpoint/2010/main" val="596769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17EA-75DE-4E93-8483-3AEDEA8DDC2F}"/>
              </a:ext>
            </a:extLst>
          </p:cNvPr>
          <p:cNvSpPr>
            <a:spLocks noGrp="1"/>
          </p:cNvSpPr>
          <p:nvPr>
            <p:ph type="title"/>
          </p:nvPr>
        </p:nvSpPr>
        <p:spPr/>
        <p:txBody>
          <a:bodyPr/>
          <a:lstStyle/>
          <a:p>
            <a:r>
              <a:rPr lang="pl-PL" dirty="0"/>
              <a:t>Definicja biznesowa</a:t>
            </a:r>
          </a:p>
        </p:txBody>
      </p:sp>
      <p:sp>
        <p:nvSpPr>
          <p:cNvPr id="3" name="Content Placeholder 2">
            <a:extLst>
              <a:ext uri="{FF2B5EF4-FFF2-40B4-BE49-F238E27FC236}">
                <a16:creationId xmlns:a16="http://schemas.microsoft.com/office/drawing/2014/main" id="{BC2482FD-4224-476A-964E-C062723B8712}"/>
              </a:ext>
            </a:extLst>
          </p:cNvPr>
          <p:cNvSpPr>
            <a:spLocks noGrp="1"/>
          </p:cNvSpPr>
          <p:nvPr>
            <p:ph idx="1"/>
          </p:nvPr>
        </p:nvSpPr>
        <p:spPr/>
        <p:txBody>
          <a:bodyPr>
            <a:normAutofit/>
          </a:bodyPr>
          <a:lstStyle/>
          <a:p>
            <a:pPr marL="0" indent="0" algn="ctr">
              <a:buNone/>
            </a:pPr>
            <a:r>
              <a:rPr lang="en-US" i="1" dirty="0"/>
              <a:t>Simply put, cloud computing is the delivery of computing services—including servers, storage, databases, networking, software, analytics, and intelligence—over the Internet (“the cloud”) to offer faster innovation, flexible resources, and economies of scale. You typically pay only for cloud services you use, helping you lower your operating costs, run your infrastructure more efficiently, and scale as your business needs change.</a:t>
            </a:r>
          </a:p>
          <a:p>
            <a:pPr marL="0" indent="0">
              <a:buNone/>
            </a:pPr>
            <a:endParaRPr lang="pl-PL" i="1" dirty="0"/>
          </a:p>
        </p:txBody>
      </p:sp>
      <p:sp>
        <p:nvSpPr>
          <p:cNvPr id="4" name="TextBox 3">
            <a:extLst>
              <a:ext uri="{FF2B5EF4-FFF2-40B4-BE49-F238E27FC236}">
                <a16:creationId xmlns:a16="http://schemas.microsoft.com/office/drawing/2014/main" id="{BA73AFAE-FB98-4A5F-9D97-760CA1342786}"/>
              </a:ext>
            </a:extLst>
          </p:cNvPr>
          <p:cNvSpPr txBox="1"/>
          <p:nvPr/>
        </p:nvSpPr>
        <p:spPr>
          <a:xfrm>
            <a:off x="6493666" y="6199632"/>
            <a:ext cx="5424883" cy="307777"/>
          </a:xfrm>
          <a:prstGeom prst="rect">
            <a:avLst/>
          </a:prstGeom>
          <a:noFill/>
        </p:spPr>
        <p:txBody>
          <a:bodyPr wrap="none" rtlCol="0">
            <a:spAutoFit/>
          </a:bodyPr>
          <a:lstStyle/>
          <a:p>
            <a:r>
              <a:rPr lang="pl-PL" sz="1400" dirty="0">
                <a:hlinkClick r:id="rId2"/>
              </a:rPr>
              <a:t>https://azure.microsoft.com/en-us/overview/what-is-cloud-computing/</a:t>
            </a:r>
            <a:endParaRPr lang="pl-PL" sz="1400" dirty="0"/>
          </a:p>
        </p:txBody>
      </p:sp>
    </p:spTree>
    <p:extLst>
      <p:ext uri="{BB962C8B-B14F-4D97-AF65-F5344CB8AC3E}">
        <p14:creationId xmlns:p14="http://schemas.microsoft.com/office/powerpoint/2010/main" val="361123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42487A21-C7F8-4C3A-A014-28B9B56AC8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07" b="67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1139F5-DF24-41F6-BA1B-BA34169DDAAA}"/>
              </a:ext>
            </a:extLst>
          </p:cNvPr>
          <p:cNvSpPr txBox="1"/>
          <p:nvPr/>
        </p:nvSpPr>
        <p:spPr>
          <a:xfrm>
            <a:off x="116498" y="5406537"/>
            <a:ext cx="3491277" cy="1323439"/>
          </a:xfrm>
          <a:prstGeom prst="rect">
            <a:avLst/>
          </a:prstGeom>
          <a:noFill/>
        </p:spPr>
        <p:txBody>
          <a:bodyPr wrap="none" rtlCol="0">
            <a:spAutoFit/>
          </a:bodyPr>
          <a:lstStyle/>
          <a:p>
            <a:r>
              <a:rPr lang="pl-PL" sz="4000" b="1" dirty="0">
                <a:solidFill>
                  <a:schemeClr val="bg1"/>
                </a:solidFill>
              </a:rPr>
              <a:t>Dublin</a:t>
            </a:r>
          </a:p>
          <a:p>
            <a:r>
              <a:rPr lang="pl-PL" sz="4000" b="1" dirty="0">
                <a:solidFill>
                  <a:schemeClr val="bg1"/>
                </a:solidFill>
              </a:rPr>
              <a:t>(Europe </a:t>
            </a:r>
            <a:r>
              <a:rPr lang="pl-PL" sz="4000" b="1" dirty="0" err="1">
                <a:solidFill>
                  <a:schemeClr val="bg1"/>
                </a:solidFill>
              </a:rPr>
              <a:t>North</a:t>
            </a:r>
            <a:r>
              <a:rPr lang="pl-PL" sz="4000" b="1" dirty="0">
                <a:solidFill>
                  <a:schemeClr val="bg1"/>
                </a:solidFill>
              </a:rPr>
              <a:t>)</a:t>
            </a:r>
          </a:p>
        </p:txBody>
      </p:sp>
    </p:spTree>
    <p:extLst>
      <p:ext uri="{BB962C8B-B14F-4D97-AF65-F5344CB8AC3E}">
        <p14:creationId xmlns:p14="http://schemas.microsoft.com/office/powerpoint/2010/main" val="385576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94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4DE60D0-DF78-44F6-B2A8-170FED01C30F}"/>
              </a:ext>
            </a:extLst>
          </p:cNvPr>
          <p:cNvPicPr>
            <a:picLocks noChangeAspect="1"/>
          </p:cNvPicPr>
          <p:nvPr/>
        </p:nvPicPr>
        <p:blipFill>
          <a:blip r:embed="rId3"/>
          <a:stretch>
            <a:fillRect/>
          </a:stretch>
        </p:blipFill>
        <p:spPr>
          <a:xfrm>
            <a:off x="643467" y="716364"/>
            <a:ext cx="10905066" cy="5425271"/>
          </a:xfrm>
          <a:prstGeom prst="rect">
            <a:avLst/>
          </a:prstGeom>
        </p:spPr>
      </p:pic>
    </p:spTree>
    <p:extLst>
      <p:ext uri="{BB962C8B-B14F-4D97-AF65-F5344CB8AC3E}">
        <p14:creationId xmlns:p14="http://schemas.microsoft.com/office/powerpoint/2010/main" val="4251196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EE77D43-9DB1-491B-9665-4098B5B4B4E8}"/>
              </a:ext>
            </a:extLst>
          </p:cNvPr>
          <p:cNvPicPr>
            <a:picLocks noChangeAspect="1"/>
          </p:cNvPicPr>
          <p:nvPr/>
        </p:nvPicPr>
        <p:blipFill>
          <a:blip r:embed="rId3"/>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199989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453EB82-AA0B-4AB7-BE68-038A30357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ee the source image">
            <a:extLst>
              <a:ext uri="{FF2B5EF4-FFF2-40B4-BE49-F238E27FC236}">
                <a16:creationId xmlns:a16="http://schemas.microsoft.com/office/drawing/2014/main" id="{2F5B524C-3D5D-4708-A640-BFDE57E2F8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980"/>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F0F42738-AE74-4433-8657-EDE5C5C61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170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2"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3"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4"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5"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6"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7"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79" name="Rectangle 78">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0C2A3-E96B-4655-AD5B-6B5EDBBAED10}"/>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a:t>On-premises</a:t>
            </a:r>
          </a:p>
        </p:txBody>
      </p:sp>
      <p:grpSp>
        <p:nvGrpSpPr>
          <p:cNvPr id="81" name="Group 80">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82"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83"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84"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5"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86"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87"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89"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See the source image">
            <a:extLst>
              <a:ext uri="{FF2B5EF4-FFF2-40B4-BE49-F238E27FC236}">
                <a16:creationId xmlns:a16="http://schemas.microsoft.com/office/drawing/2014/main" id="{76A1FA12-287F-4968-B707-C19F96BAC1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77550" y="1230449"/>
            <a:ext cx="6202778" cy="410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661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2"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8"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5"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1AE6CC61-6DA3-4566-A0B0-04B69EC595EF}"/>
              </a:ext>
            </a:extLst>
          </p:cNvPr>
          <p:cNvSpPr>
            <a:spLocks noGrp="1"/>
          </p:cNvSpPr>
          <p:nvPr>
            <p:ph type="title"/>
          </p:nvPr>
        </p:nvSpPr>
        <p:spPr>
          <a:xfrm>
            <a:off x="1018190" y="924232"/>
            <a:ext cx="8174971" cy="3285866"/>
          </a:xfrm>
        </p:spPr>
        <p:txBody>
          <a:bodyPr vert="horz" lIns="91440" tIns="45720" rIns="91440" bIns="45720" rtlCol="0" anchor="b">
            <a:normAutofit/>
          </a:bodyPr>
          <a:lstStyle/>
          <a:p>
            <a:pPr algn="l"/>
            <a:r>
              <a:rPr lang="en-US" sz="6200"/>
              <a:t>Chmura prywatna</a:t>
            </a:r>
          </a:p>
        </p:txBody>
      </p:sp>
    </p:spTree>
    <p:extLst>
      <p:ext uri="{BB962C8B-B14F-4D97-AF65-F5344CB8AC3E}">
        <p14:creationId xmlns:p14="http://schemas.microsoft.com/office/powerpoint/2010/main" val="231455258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14FD8-F9F6-4E12-8713-BCE6B207E3E6}"/>
              </a:ext>
            </a:extLst>
          </p:cNvPr>
          <p:cNvSpPr>
            <a:spLocks noGrp="1"/>
          </p:cNvSpPr>
          <p:nvPr>
            <p:ph type="title"/>
          </p:nvPr>
        </p:nvSpPr>
        <p:spPr/>
        <p:txBody>
          <a:bodyPr/>
          <a:lstStyle/>
          <a:p>
            <a:r>
              <a:rPr lang="pl-PL" dirty="0"/>
              <a:t>Definicja</a:t>
            </a:r>
          </a:p>
        </p:txBody>
      </p:sp>
      <p:sp>
        <p:nvSpPr>
          <p:cNvPr id="5" name="Content Placeholder 4">
            <a:extLst>
              <a:ext uri="{FF2B5EF4-FFF2-40B4-BE49-F238E27FC236}">
                <a16:creationId xmlns:a16="http://schemas.microsoft.com/office/drawing/2014/main" id="{11577AE3-E236-44AD-A798-BC21EECD67ED}"/>
              </a:ext>
            </a:extLst>
          </p:cNvPr>
          <p:cNvSpPr>
            <a:spLocks noGrp="1"/>
          </p:cNvSpPr>
          <p:nvPr>
            <p:ph idx="1"/>
          </p:nvPr>
        </p:nvSpPr>
        <p:spPr/>
        <p:txBody>
          <a:bodyPr>
            <a:normAutofit lnSpcReduction="10000"/>
          </a:bodyPr>
          <a:lstStyle/>
          <a:p>
            <a:pPr marL="0" indent="0" algn="ctr">
              <a:buNone/>
            </a:pPr>
            <a:r>
              <a:rPr lang="en-US" sz="2000" i="1" dirty="0"/>
              <a:t>The private cloud is defined as computing services offered either over the Internet or a private internal network and only to select users instead of the general public. Also called an internal or corporate cloud, private cloud computing gives businesses many of the benefits of a </a:t>
            </a:r>
            <a:r>
              <a:rPr lang="en-US" sz="2000" i="1" u="sng" dirty="0">
                <a:hlinkClick r:id="rId2"/>
              </a:rPr>
              <a:t>public cloud</a:t>
            </a:r>
            <a:r>
              <a:rPr lang="en-US" sz="2000" i="1" dirty="0"/>
              <a:t> - including self-service, scalability, and elasticity - with the additional control and customization available from dedicated resources over a computing infrastructure hosted on-premises. In addition, private clouds deliver a higher level of security and privacy through both company firewalls and internal hosting to ensure operations and sensitive data are not accessible to third-party providers. One drawback is that the company’s IT department is held responsible for the cost and accountability of managing the private cloud. So private clouds require the same staffing, management, and maintenance expenses as traditional datacenter ownership.</a:t>
            </a:r>
            <a:endParaRPr lang="pl-PL" sz="2000" i="1" dirty="0"/>
          </a:p>
        </p:txBody>
      </p:sp>
      <p:sp>
        <p:nvSpPr>
          <p:cNvPr id="6" name="TextBox 5">
            <a:extLst>
              <a:ext uri="{FF2B5EF4-FFF2-40B4-BE49-F238E27FC236}">
                <a16:creationId xmlns:a16="http://schemas.microsoft.com/office/drawing/2014/main" id="{1E479CFC-F36B-47A4-A13C-A9EC869A2DF1}"/>
              </a:ext>
            </a:extLst>
          </p:cNvPr>
          <p:cNvSpPr txBox="1"/>
          <p:nvPr/>
        </p:nvSpPr>
        <p:spPr>
          <a:xfrm>
            <a:off x="6493666" y="6348046"/>
            <a:ext cx="5288627" cy="307777"/>
          </a:xfrm>
          <a:prstGeom prst="rect">
            <a:avLst/>
          </a:prstGeom>
          <a:noFill/>
        </p:spPr>
        <p:txBody>
          <a:bodyPr wrap="none" rtlCol="0">
            <a:spAutoFit/>
          </a:bodyPr>
          <a:lstStyle/>
          <a:p>
            <a:r>
              <a:rPr lang="pl-PL" sz="1400" dirty="0">
                <a:hlinkClick r:id="rId3"/>
              </a:rPr>
              <a:t>https://azure.microsoft.com/en-us/overview/what-is-a-private-cloud/</a:t>
            </a:r>
            <a:endParaRPr lang="pl-PL" sz="1400" dirty="0"/>
          </a:p>
        </p:txBody>
      </p:sp>
    </p:spTree>
    <p:extLst>
      <p:ext uri="{BB962C8B-B14F-4D97-AF65-F5344CB8AC3E}">
        <p14:creationId xmlns:p14="http://schemas.microsoft.com/office/powerpoint/2010/main" val="303658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E00C-C471-421D-8617-9D40B1670E1E}"/>
              </a:ext>
            </a:extLst>
          </p:cNvPr>
          <p:cNvSpPr>
            <a:spLocks noGrp="1"/>
          </p:cNvSpPr>
          <p:nvPr>
            <p:ph type="title"/>
          </p:nvPr>
        </p:nvSpPr>
        <p:spPr/>
        <p:txBody>
          <a:bodyPr/>
          <a:lstStyle/>
          <a:p>
            <a:r>
              <a:rPr lang="pl-PL" dirty="0"/>
              <a:t>Chmura prywatna a modele aplikacji</a:t>
            </a:r>
          </a:p>
        </p:txBody>
      </p:sp>
      <p:sp>
        <p:nvSpPr>
          <p:cNvPr id="4" name="Content Placeholder 3">
            <a:extLst>
              <a:ext uri="{FF2B5EF4-FFF2-40B4-BE49-F238E27FC236}">
                <a16:creationId xmlns:a16="http://schemas.microsoft.com/office/drawing/2014/main" id="{45AACE30-5304-4C4E-9FB3-83352AD1B7A8}"/>
              </a:ext>
            </a:extLst>
          </p:cNvPr>
          <p:cNvSpPr>
            <a:spLocks noGrp="1"/>
          </p:cNvSpPr>
          <p:nvPr>
            <p:ph sz="half" idx="1"/>
          </p:nvPr>
        </p:nvSpPr>
        <p:spPr/>
        <p:txBody>
          <a:bodyPr>
            <a:normAutofit/>
          </a:bodyPr>
          <a:lstStyle/>
          <a:p>
            <a:pPr marL="0" indent="0" algn="ctr">
              <a:buNone/>
            </a:pPr>
            <a:r>
              <a:rPr lang="pl-PL" sz="11500" dirty="0"/>
              <a:t>IaaS</a:t>
            </a:r>
          </a:p>
        </p:txBody>
      </p:sp>
      <p:sp>
        <p:nvSpPr>
          <p:cNvPr id="5" name="Content Placeholder 4">
            <a:extLst>
              <a:ext uri="{FF2B5EF4-FFF2-40B4-BE49-F238E27FC236}">
                <a16:creationId xmlns:a16="http://schemas.microsoft.com/office/drawing/2014/main" id="{146569FB-A847-46F0-88E4-34BA8D3D5BFC}"/>
              </a:ext>
            </a:extLst>
          </p:cNvPr>
          <p:cNvSpPr>
            <a:spLocks noGrp="1"/>
          </p:cNvSpPr>
          <p:nvPr>
            <p:ph sz="half" idx="2"/>
          </p:nvPr>
        </p:nvSpPr>
        <p:spPr/>
        <p:txBody>
          <a:bodyPr>
            <a:normAutofit/>
          </a:bodyPr>
          <a:lstStyle/>
          <a:p>
            <a:pPr marL="0" indent="0" algn="ctr">
              <a:buNone/>
            </a:pPr>
            <a:r>
              <a:rPr lang="pl-PL" sz="11500" dirty="0"/>
              <a:t>PaaS</a:t>
            </a:r>
          </a:p>
        </p:txBody>
      </p:sp>
    </p:spTree>
    <p:extLst>
      <p:ext uri="{BB962C8B-B14F-4D97-AF65-F5344CB8AC3E}">
        <p14:creationId xmlns:p14="http://schemas.microsoft.com/office/powerpoint/2010/main" val="1001189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B3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1" name="Rectangle 80">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See the source image">
            <a:extLst>
              <a:ext uri="{FF2B5EF4-FFF2-40B4-BE49-F238E27FC236}">
                <a16:creationId xmlns:a16="http://schemas.microsoft.com/office/drawing/2014/main" id="{99AA3528-7936-460E-B6FC-268E87B85E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5794" y="643467"/>
            <a:ext cx="2475653" cy="2475653"/>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32" name="Picture 8" descr="See the source image">
            <a:extLst>
              <a:ext uri="{FF2B5EF4-FFF2-40B4-BE49-F238E27FC236}">
                <a16:creationId xmlns:a16="http://schemas.microsoft.com/office/drawing/2014/main" id="{C38CD7C8-90D5-4161-9CD4-A9A4E2648C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13518" y="945533"/>
            <a:ext cx="3252903" cy="1878550"/>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34" name="Picture 10" descr="See the source image">
            <a:extLst>
              <a:ext uri="{FF2B5EF4-FFF2-40B4-BE49-F238E27FC236}">
                <a16:creationId xmlns:a16="http://schemas.microsoft.com/office/drawing/2014/main" id="{0DCA5CF1-C2D8-4EC1-AB2F-1049C6AA65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9205" y="3748194"/>
            <a:ext cx="2471631" cy="247163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8" name="Picture 4" descr="See the source image">
            <a:extLst>
              <a:ext uri="{FF2B5EF4-FFF2-40B4-BE49-F238E27FC236}">
                <a16:creationId xmlns:a16="http://schemas.microsoft.com/office/drawing/2014/main" id="{4D2F9D9A-5175-40A0-83B3-0C8F5338F04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81676" y="860815"/>
            <a:ext cx="3252903" cy="5150429"/>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30" name="Picture 6" descr="See the source image">
            <a:extLst>
              <a:ext uri="{FF2B5EF4-FFF2-40B4-BE49-F238E27FC236}">
                <a16:creationId xmlns:a16="http://schemas.microsoft.com/office/drawing/2014/main" id="{C6B6C610-4C4B-415D-A64D-1857ED03401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313518" y="4442663"/>
            <a:ext cx="3252903" cy="108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010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E00C-C471-421D-8617-9D40B1670E1E}"/>
              </a:ext>
            </a:extLst>
          </p:cNvPr>
          <p:cNvSpPr>
            <a:spLocks noGrp="1"/>
          </p:cNvSpPr>
          <p:nvPr>
            <p:ph type="title"/>
          </p:nvPr>
        </p:nvSpPr>
        <p:spPr/>
        <p:txBody>
          <a:bodyPr/>
          <a:lstStyle/>
          <a:p>
            <a:r>
              <a:rPr lang="pl-PL" dirty="0"/>
              <a:t>Chmura prywatna a modele aplikacji</a:t>
            </a:r>
          </a:p>
        </p:txBody>
      </p:sp>
      <p:sp>
        <p:nvSpPr>
          <p:cNvPr id="4" name="Content Placeholder 3">
            <a:extLst>
              <a:ext uri="{FF2B5EF4-FFF2-40B4-BE49-F238E27FC236}">
                <a16:creationId xmlns:a16="http://schemas.microsoft.com/office/drawing/2014/main" id="{45AACE30-5304-4C4E-9FB3-83352AD1B7A8}"/>
              </a:ext>
            </a:extLst>
          </p:cNvPr>
          <p:cNvSpPr>
            <a:spLocks noGrp="1"/>
          </p:cNvSpPr>
          <p:nvPr>
            <p:ph sz="half" idx="1"/>
          </p:nvPr>
        </p:nvSpPr>
        <p:spPr/>
        <p:txBody>
          <a:bodyPr>
            <a:normAutofit/>
          </a:bodyPr>
          <a:lstStyle/>
          <a:p>
            <a:pPr marL="0" indent="0" algn="ctr">
              <a:buNone/>
            </a:pPr>
            <a:r>
              <a:rPr lang="pl-PL" sz="11500" dirty="0"/>
              <a:t>IaaS</a:t>
            </a:r>
          </a:p>
          <a:p>
            <a:pPr marL="0" indent="0" algn="ctr">
              <a:buNone/>
            </a:pPr>
            <a:r>
              <a:rPr lang="pl-PL" sz="2400" dirty="0" err="1"/>
              <a:t>Infrastructure</a:t>
            </a:r>
            <a:r>
              <a:rPr lang="pl-PL" sz="2400" dirty="0"/>
              <a:t>-as-a-Service</a:t>
            </a:r>
          </a:p>
        </p:txBody>
      </p:sp>
      <p:sp>
        <p:nvSpPr>
          <p:cNvPr id="5" name="Content Placeholder 4">
            <a:extLst>
              <a:ext uri="{FF2B5EF4-FFF2-40B4-BE49-F238E27FC236}">
                <a16:creationId xmlns:a16="http://schemas.microsoft.com/office/drawing/2014/main" id="{146569FB-A847-46F0-88E4-34BA8D3D5BFC}"/>
              </a:ext>
            </a:extLst>
          </p:cNvPr>
          <p:cNvSpPr>
            <a:spLocks noGrp="1"/>
          </p:cNvSpPr>
          <p:nvPr>
            <p:ph sz="half" idx="2"/>
          </p:nvPr>
        </p:nvSpPr>
        <p:spPr/>
        <p:txBody>
          <a:bodyPr>
            <a:normAutofit/>
          </a:bodyPr>
          <a:lstStyle/>
          <a:p>
            <a:pPr marL="0" indent="0" algn="ctr">
              <a:buNone/>
            </a:pPr>
            <a:r>
              <a:rPr lang="pl-PL" sz="11500" dirty="0"/>
              <a:t>PaaS</a:t>
            </a:r>
          </a:p>
          <a:p>
            <a:pPr marL="0" lvl="0" indent="0" algn="ctr">
              <a:buClr>
                <a:srgbClr val="30ACEC">
                  <a:lumMod val="75000"/>
                </a:srgbClr>
              </a:buClr>
              <a:buNone/>
            </a:pPr>
            <a:r>
              <a:rPr lang="pl-PL" sz="2400" dirty="0">
                <a:solidFill>
                  <a:prstClr val="black"/>
                </a:solidFill>
              </a:rPr>
              <a:t>Platform-as-a-Service</a:t>
            </a:r>
          </a:p>
        </p:txBody>
      </p:sp>
    </p:spTree>
    <p:extLst>
      <p:ext uri="{BB962C8B-B14F-4D97-AF65-F5344CB8AC3E}">
        <p14:creationId xmlns:p14="http://schemas.microsoft.com/office/powerpoint/2010/main" val="354353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0EE4B507-FE0F-466F-BAA8-001D9CF403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54" r="8976" b="4"/>
          <a:stretch/>
        </p:blipFill>
        <p:spPr bwMode="auto">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7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49C11BE-C8CD-4111-A9A2-608D62E3BDAC}"/>
              </a:ext>
            </a:extLst>
          </p:cNvPr>
          <p:cNvSpPr>
            <a:spLocks noGrp="1"/>
          </p:cNvSpPr>
          <p:nvPr>
            <p:ph type="title"/>
          </p:nvPr>
        </p:nvSpPr>
        <p:spPr>
          <a:xfrm>
            <a:off x="972080" y="685800"/>
            <a:ext cx="5260680" cy="1752599"/>
          </a:xfrm>
        </p:spPr>
        <p:txBody>
          <a:bodyPr>
            <a:normAutofit/>
          </a:bodyPr>
          <a:lstStyle/>
          <a:p>
            <a:pPr algn="l"/>
            <a:r>
              <a:rPr lang="pl-PL" dirty="0"/>
              <a:t>Chmura prywatna – dalsze kroki</a:t>
            </a:r>
          </a:p>
        </p:txBody>
      </p:sp>
      <p:sp>
        <p:nvSpPr>
          <p:cNvPr id="6150" name="Content Placeholder 6149">
            <a:extLst>
              <a:ext uri="{FF2B5EF4-FFF2-40B4-BE49-F238E27FC236}">
                <a16:creationId xmlns:a16="http://schemas.microsoft.com/office/drawing/2014/main" id="{15D08F74-46A5-4C2E-9CE6-57620FE79B90}"/>
              </a:ext>
            </a:extLst>
          </p:cNvPr>
          <p:cNvSpPr>
            <a:spLocks noGrp="1"/>
          </p:cNvSpPr>
          <p:nvPr>
            <p:ph idx="1"/>
          </p:nvPr>
        </p:nvSpPr>
        <p:spPr>
          <a:xfrm>
            <a:off x="643468" y="2666999"/>
            <a:ext cx="5260680" cy="3124201"/>
          </a:xfrm>
        </p:spPr>
        <p:txBody>
          <a:bodyPr>
            <a:normAutofit/>
          </a:bodyPr>
          <a:lstStyle/>
          <a:p>
            <a:r>
              <a:rPr lang="pl-PL" sz="2000" dirty="0"/>
              <a:t>Chmura hybrydowa jako naturalne rozwinięcie chmury prywatnej o komponenty dla niej niedostępne</a:t>
            </a:r>
          </a:p>
          <a:p>
            <a:r>
              <a:rPr lang="pl-PL" sz="2000" dirty="0"/>
              <a:t>Integracja z chmurą publiczną</a:t>
            </a:r>
            <a:endParaRPr lang="en-US" sz="2000" dirty="0"/>
          </a:p>
        </p:txBody>
      </p:sp>
    </p:spTree>
    <p:extLst>
      <p:ext uri="{BB962C8B-B14F-4D97-AF65-F5344CB8AC3E}">
        <p14:creationId xmlns:p14="http://schemas.microsoft.com/office/powerpoint/2010/main" val="333885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2"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8"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5"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1AE6CC61-6DA3-4566-A0B0-04B69EC595EF}"/>
              </a:ext>
            </a:extLst>
          </p:cNvPr>
          <p:cNvSpPr>
            <a:spLocks noGrp="1"/>
          </p:cNvSpPr>
          <p:nvPr>
            <p:ph type="title"/>
          </p:nvPr>
        </p:nvSpPr>
        <p:spPr>
          <a:xfrm>
            <a:off x="1018190" y="924232"/>
            <a:ext cx="8174971" cy="3285866"/>
          </a:xfrm>
        </p:spPr>
        <p:txBody>
          <a:bodyPr vert="horz" lIns="91440" tIns="45720" rIns="91440" bIns="45720" rtlCol="0" anchor="b">
            <a:normAutofit/>
          </a:bodyPr>
          <a:lstStyle/>
          <a:p>
            <a:pPr algn="l"/>
            <a:r>
              <a:rPr lang="en-US" sz="6200" dirty="0"/>
              <a:t>Chmura </a:t>
            </a:r>
            <a:r>
              <a:rPr lang="pl-PL" sz="6200" dirty="0"/>
              <a:t>hybrydowa</a:t>
            </a:r>
            <a:endParaRPr lang="en-US" sz="6200" dirty="0"/>
          </a:p>
        </p:txBody>
      </p:sp>
    </p:spTree>
    <p:extLst>
      <p:ext uri="{BB962C8B-B14F-4D97-AF65-F5344CB8AC3E}">
        <p14:creationId xmlns:p14="http://schemas.microsoft.com/office/powerpoint/2010/main" val="219627686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14FD8-F9F6-4E12-8713-BCE6B207E3E6}"/>
              </a:ext>
            </a:extLst>
          </p:cNvPr>
          <p:cNvSpPr>
            <a:spLocks noGrp="1"/>
          </p:cNvSpPr>
          <p:nvPr>
            <p:ph type="title"/>
          </p:nvPr>
        </p:nvSpPr>
        <p:spPr/>
        <p:txBody>
          <a:bodyPr/>
          <a:lstStyle/>
          <a:p>
            <a:r>
              <a:rPr lang="pl-PL" dirty="0"/>
              <a:t>Definicja</a:t>
            </a:r>
          </a:p>
        </p:txBody>
      </p:sp>
      <p:sp>
        <p:nvSpPr>
          <p:cNvPr id="5" name="Content Placeholder 4">
            <a:extLst>
              <a:ext uri="{FF2B5EF4-FFF2-40B4-BE49-F238E27FC236}">
                <a16:creationId xmlns:a16="http://schemas.microsoft.com/office/drawing/2014/main" id="{11577AE3-E236-44AD-A798-BC21EECD67ED}"/>
              </a:ext>
            </a:extLst>
          </p:cNvPr>
          <p:cNvSpPr>
            <a:spLocks noGrp="1"/>
          </p:cNvSpPr>
          <p:nvPr>
            <p:ph idx="1"/>
          </p:nvPr>
        </p:nvSpPr>
        <p:spPr/>
        <p:txBody>
          <a:bodyPr>
            <a:normAutofit/>
          </a:bodyPr>
          <a:lstStyle/>
          <a:p>
            <a:pPr marL="0" indent="0" algn="ctr">
              <a:buNone/>
            </a:pPr>
            <a:r>
              <a:rPr lang="en-US" sz="2000" i="1" dirty="0"/>
              <a:t>A hybrid cloud is a computing environment that combines a </a:t>
            </a:r>
            <a:r>
              <a:rPr lang="en-US" sz="2000" i="1" u="sng" dirty="0">
                <a:hlinkClick r:id="rId2"/>
              </a:rPr>
              <a:t>public cloud</a:t>
            </a:r>
            <a:r>
              <a:rPr lang="en-US" sz="2000" i="1" dirty="0"/>
              <a:t> and a </a:t>
            </a:r>
            <a:r>
              <a:rPr lang="en-US" sz="2000" i="1" u="sng" dirty="0">
                <a:hlinkClick r:id="rId3"/>
              </a:rPr>
              <a:t>private cloud</a:t>
            </a:r>
            <a:r>
              <a:rPr lang="en-US" sz="2000" i="1" dirty="0"/>
              <a:t> by allowing data and applications to be shared between them. When computing and processing demand fluctuates, hybrid cloud computing gives businesses the ability to seamlessly scale their on-premises infrastructure up to the public cloud to handle any overflow—without giving third-party datacenters access to the entirety of their data. Organizations gain the flexibility and computing power of the public cloud for basic and non-sensitive computing tasks, while keeping business-critical applications and data on-premises, safely behind a company firewall.</a:t>
            </a:r>
            <a:endParaRPr lang="pl-PL" sz="1800" i="1" dirty="0"/>
          </a:p>
        </p:txBody>
      </p:sp>
      <p:sp>
        <p:nvSpPr>
          <p:cNvPr id="6" name="TextBox 5">
            <a:extLst>
              <a:ext uri="{FF2B5EF4-FFF2-40B4-BE49-F238E27FC236}">
                <a16:creationId xmlns:a16="http://schemas.microsoft.com/office/drawing/2014/main" id="{1E479CFC-F36B-47A4-A13C-A9EC869A2DF1}"/>
              </a:ext>
            </a:extLst>
          </p:cNvPr>
          <p:cNvSpPr txBox="1"/>
          <p:nvPr/>
        </p:nvSpPr>
        <p:spPr>
          <a:xfrm>
            <a:off x="6096000" y="6312877"/>
            <a:ext cx="5961888" cy="307777"/>
          </a:xfrm>
          <a:prstGeom prst="rect">
            <a:avLst/>
          </a:prstGeom>
          <a:noFill/>
        </p:spPr>
        <p:txBody>
          <a:bodyPr wrap="none" rtlCol="0">
            <a:spAutoFit/>
          </a:bodyPr>
          <a:lstStyle/>
          <a:p>
            <a:r>
              <a:rPr lang="pl-PL" sz="1400" dirty="0">
                <a:hlinkClick r:id="rId4"/>
              </a:rPr>
              <a:t>https://azure.microsoft.com/en-us/overview/what-is-hybrid-cloud-computing/</a:t>
            </a:r>
            <a:endParaRPr lang="pl-PL" sz="1400" dirty="0"/>
          </a:p>
        </p:txBody>
      </p:sp>
    </p:spTree>
    <p:extLst>
      <p:ext uri="{BB962C8B-B14F-4D97-AF65-F5344CB8AC3E}">
        <p14:creationId xmlns:p14="http://schemas.microsoft.com/office/powerpoint/2010/main" val="418936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86D50093-F430-4E62-BEA6-FD95EBD5659E}"/>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r="956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FBE9F6-413C-40A2-9C5D-CB46F7198B90}"/>
              </a:ext>
            </a:extLst>
          </p:cNvPr>
          <p:cNvSpPr>
            <a:spLocks noGrp="1"/>
          </p:cNvSpPr>
          <p:nvPr>
            <p:ph type="title"/>
          </p:nvPr>
        </p:nvSpPr>
        <p:spPr>
          <a:xfrm>
            <a:off x="1484311" y="685800"/>
            <a:ext cx="10018713" cy="1752599"/>
          </a:xfrm>
        </p:spPr>
        <p:txBody>
          <a:bodyPr anchor="b">
            <a:normAutofit/>
          </a:bodyPr>
          <a:lstStyle/>
          <a:p>
            <a:pPr algn="l"/>
            <a:r>
              <a:rPr lang="pl-PL"/>
              <a:t>Chmura hybrydowa - skład</a:t>
            </a:r>
          </a:p>
        </p:txBody>
      </p:sp>
      <p:sp>
        <p:nvSpPr>
          <p:cNvPr id="3" name="Content Placeholder 2">
            <a:extLst>
              <a:ext uri="{FF2B5EF4-FFF2-40B4-BE49-F238E27FC236}">
                <a16:creationId xmlns:a16="http://schemas.microsoft.com/office/drawing/2014/main" id="{3F1DBEEB-158D-4CBA-97D3-BF005A9723FE}"/>
              </a:ext>
            </a:extLst>
          </p:cNvPr>
          <p:cNvSpPr>
            <a:spLocks noGrp="1"/>
          </p:cNvSpPr>
          <p:nvPr>
            <p:ph idx="1"/>
          </p:nvPr>
        </p:nvSpPr>
        <p:spPr>
          <a:xfrm>
            <a:off x="1269402" y="2666999"/>
            <a:ext cx="10233621" cy="3124201"/>
          </a:xfrm>
        </p:spPr>
        <p:txBody>
          <a:bodyPr anchor="t">
            <a:normAutofit/>
          </a:bodyPr>
          <a:lstStyle/>
          <a:p>
            <a:r>
              <a:rPr lang="pl-PL" dirty="0"/>
              <a:t>On-</a:t>
            </a:r>
            <a:r>
              <a:rPr lang="pl-PL" dirty="0" err="1"/>
              <a:t>premises</a:t>
            </a:r>
            <a:endParaRPr lang="pl-PL" dirty="0"/>
          </a:p>
          <a:p>
            <a:r>
              <a:rPr lang="pl-PL" dirty="0"/>
              <a:t>Edge</a:t>
            </a:r>
          </a:p>
          <a:p>
            <a:r>
              <a:rPr lang="pl-PL" dirty="0"/>
              <a:t>Chmura publiczna</a:t>
            </a:r>
          </a:p>
        </p:txBody>
      </p:sp>
    </p:spTree>
    <p:extLst>
      <p:ext uri="{BB962C8B-B14F-4D97-AF65-F5344CB8AC3E}">
        <p14:creationId xmlns:p14="http://schemas.microsoft.com/office/powerpoint/2010/main" val="137219148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9006-1F48-4DED-9EE4-A6054BEBFDC6}"/>
              </a:ext>
            </a:extLst>
          </p:cNvPr>
          <p:cNvSpPr>
            <a:spLocks noGrp="1"/>
          </p:cNvSpPr>
          <p:nvPr>
            <p:ph type="title"/>
          </p:nvPr>
        </p:nvSpPr>
        <p:spPr/>
        <p:txBody>
          <a:bodyPr/>
          <a:lstStyle/>
          <a:p>
            <a:r>
              <a:rPr lang="pl-PL" dirty="0"/>
              <a:t>Chmura hybrydowa - usługi</a:t>
            </a:r>
          </a:p>
        </p:txBody>
      </p:sp>
      <p:sp>
        <p:nvSpPr>
          <p:cNvPr id="3" name="Content Placeholder 2">
            <a:extLst>
              <a:ext uri="{FF2B5EF4-FFF2-40B4-BE49-F238E27FC236}">
                <a16:creationId xmlns:a16="http://schemas.microsoft.com/office/drawing/2014/main" id="{9007ADD7-E955-4BEA-84C1-FD05B9A28AAC}"/>
              </a:ext>
            </a:extLst>
          </p:cNvPr>
          <p:cNvSpPr>
            <a:spLocks noGrp="1"/>
          </p:cNvSpPr>
          <p:nvPr>
            <p:ph idx="1"/>
          </p:nvPr>
        </p:nvSpPr>
        <p:spPr/>
        <p:txBody>
          <a:bodyPr/>
          <a:lstStyle/>
          <a:p>
            <a:r>
              <a:rPr lang="pl-PL" b="1" dirty="0"/>
              <a:t>Kolejki </a:t>
            </a:r>
            <a:r>
              <a:rPr lang="pl-PL" dirty="0"/>
              <a:t>– integracja pomiędzy aplikacjami</a:t>
            </a:r>
          </a:p>
          <a:p>
            <a:r>
              <a:rPr lang="pl-PL" b="1" dirty="0"/>
              <a:t>Hybrydowy </a:t>
            </a:r>
            <a:r>
              <a:rPr lang="pl-PL" b="1" dirty="0" err="1"/>
              <a:t>storage</a:t>
            </a:r>
            <a:r>
              <a:rPr lang="pl-PL" b="1" dirty="0"/>
              <a:t> </a:t>
            </a:r>
            <a:r>
              <a:rPr lang="pl-PL" dirty="0"/>
              <a:t>– archiwizowanie danych w chmurze</a:t>
            </a:r>
          </a:p>
          <a:p>
            <a:r>
              <a:rPr lang="pl-PL" b="1" dirty="0"/>
              <a:t>Logika procesów </a:t>
            </a:r>
            <a:r>
              <a:rPr lang="pl-PL" dirty="0"/>
              <a:t>– integracja procesów za pomocą wbudowanych funkcjonalności w usługi chmurowe(AWS Step </a:t>
            </a:r>
            <a:r>
              <a:rPr lang="pl-PL" dirty="0" err="1"/>
              <a:t>Functions</a:t>
            </a:r>
            <a:r>
              <a:rPr lang="pl-PL" dirty="0"/>
              <a:t>, Azure </a:t>
            </a:r>
            <a:r>
              <a:rPr lang="pl-PL" dirty="0" err="1"/>
              <a:t>Logic</a:t>
            </a:r>
            <a:r>
              <a:rPr lang="pl-PL" dirty="0"/>
              <a:t> </a:t>
            </a:r>
            <a:r>
              <a:rPr lang="pl-PL" dirty="0" err="1"/>
              <a:t>Apps</a:t>
            </a:r>
            <a:r>
              <a:rPr lang="pl-PL" dirty="0"/>
              <a:t>)</a:t>
            </a:r>
            <a:endParaRPr lang="pl-PL" b="1" dirty="0"/>
          </a:p>
        </p:txBody>
      </p:sp>
    </p:spTree>
    <p:extLst>
      <p:ext uri="{BB962C8B-B14F-4D97-AF65-F5344CB8AC3E}">
        <p14:creationId xmlns:p14="http://schemas.microsoft.com/office/powerpoint/2010/main" val="3133271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6F76-40B7-4374-9BD0-3284E25EAD2C}"/>
              </a:ext>
            </a:extLst>
          </p:cNvPr>
          <p:cNvSpPr>
            <a:spLocks noGrp="1"/>
          </p:cNvSpPr>
          <p:nvPr>
            <p:ph type="title"/>
          </p:nvPr>
        </p:nvSpPr>
        <p:spPr/>
        <p:txBody>
          <a:bodyPr/>
          <a:lstStyle/>
          <a:p>
            <a:r>
              <a:rPr lang="pl-PL" dirty="0"/>
              <a:t>Chmura hybrydowa – dla kogo?</a:t>
            </a:r>
          </a:p>
        </p:txBody>
      </p:sp>
      <p:sp>
        <p:nvSpPr>
          <p:cNvPr id="3" name="Content Placeholder 2">
            <a:extLst>
              <a:ext uri="{FF2B5EF4-FFF2-40B4-BE49-F238E27FC236}">
                <a16:creationId xmlns:a16="http://schemas.microsoft.com/office/drawing/2014/main" id="{8F9525E9-1BFF-43FE-AEA3-76E2C0274D01}"/>
              </a:ext>
            </a:extLst>
          </p:cNvPr>
          <p:cNvSpPr>
            <a:spLocks noGrp="1"/>
          </p:cNvSpPr>
          <p:nvPr>
            <p:ph idx="1"/>
          </p:nvPr>
        </p:nvSpPr>
        <p:spPr/>
        <p:txBody>
          <a:bodyPr/>
          <a:lstStyle/>
          <a:p>
            <a:r>
              <a:rPr lang="pl-PL" dirty="0"/>
              <a:t>Wszędzie tam, gdzie regulacje nie pozwalają nam w pełni przenieść się do chmury</a:t>
            </a:r>
          </a:p>
          <a:p>
            <a:r>
              <a:rPr lang="pl-PL" dirty="0"/>
              <a:t>Sektor finansowy, aplikacje medyczne</a:t>
            </a:r>
          </a:p>
          <a:p>
            <a:r>
              <a:rPr lang="pl-PL" dirty="0"/>
              <a:t>Zdecydowany trend na najbliższe lata</a:t>
            </a:r>
          </a:p>
          <a:p>
            <a:r>
              <a:rPr lang="pl-PL" dirty="0"/>
              <a:t>Łączy doświadczenia on-</a:t>
            </a:r>
            <a:r>
              <a:rPr lang="pl-PL" dirty="0" err="1"/>
              <a:t>premises</a:t>
            </a:r>
            <a:r>
              <a:rPr lang="pl-PL" dirty="0"/>
              <a:t> oraz rozwiązań chmurowych</a:t>
            </a:r>
          </a:p>
        </p:txBody>
      </p:sp>
    </p:spTree>
    <p:extLst>
      <p:ext uri="{BB962C8B-B14F-4D97-AF65-F5344CB8AC3E}">
        <p14:creationId xmlns:p14="http://schemas.microsoft.com/office/powerpoint/2010/main" val="1815219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ectangle 78">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44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08631AD7-93A3-4C1D-85D7-A54C4B78CC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68205" y="643467"/>
            <a:ext cx="805558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232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8">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2"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8"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5"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1AE6CC61-6DA3-4566-A0B0-04B69EC595EF}"/>
              </a:ext>
            </a:extLst>
          </p:cNvPr>
          <p:cNvSpPr>
            <a:spLocks noGrp="1"/>
          </p:cNvSpPr>
          <p:nvPr>
            <p:ph type="title"/>
          </p:nvPr>
        </p:nvSpPr>
        <p:spPr>
          <a:xfrm>
            <a:off x="1018190" y="924232"/>
            <a:ext cx="8174971" cy="3285866"/>
          </a:xfrm>
        </p:spPr>
        <p:txBody>
          <a:bodyPr vert="horz" lIns="91440" tIns="45720" rIns="91440" bIns="45720" rtlCol="0" anchor="b">
            <a:normAutofit/>
          </a:bodyPr>
          <a:lstStyle/>
          <a:p>
            <a:pPr algn="l"/>
            <a:r>
              <a:rPr lang="en-US" sz="6200" dirty="0"/>
              <a:t>Chmura </a:t>
            </a:r>
            <a:r>
              <a:rPr lang="pl-PL" sz="6200" dirty="0"/>
              <a:t>publiczna</a:t>
            </a:r>
            <a:endParaRPr lang="en-US" sz="6200" dirty="0"/>
          </a:p>
        </p:txBody>
      </p:sp>
    </p:spTree>
    <p:extLst>
      <p:ext uri="{BB962C8B-B14F-4D97-AF65-F5344CB8AC3E}">
        <p14:creationId xmlns:p14="http://schemas.microsoft.com/office/powerpoint/2010/main" val="241649909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14FD8-F9F6-4E12-8713-BCE6B207E3E6}"/>
              </a:ext>
            </a:extLst>
          </p:cNvPr>
          <p:cNvSpPr>
            <a:spLocks noGrp="1"/>
          </p:cNvSpPr>
          <p:nvPr>
            <p:ph type="title"/>
          </p:nvPr>
        </p:nvSpPr>
        <p:spPr/>
        <p:txBody>
          <a:bodyPr/>
          <a:lstStyle/>
          <a:p>
            <a:r>
              <a:rPr lang="pl-PL" dirty="0"/>
              <a:t>Definicja</a:t>
            </a:r>
          </a:p>
        </p:txBody>
      </p:sp>
      <p:sp>
        <p:nvSpPr>
          <p:cNvPr id="5" name="Content Placeholder 4">
            <a:extLst>
              <a:ext uri="{FF2B5EF4-FFF2-40B4-BE49-F238E27FC236}">
                <a16:creationId xmlns:a16="http://schemas.microsoft.com/office/drawing/2014/main" id="{11577AE3-E236-44AD-A798-BC21EECD67ED}"/>
              </a:ext>
            </a:extLst>
          </p:cNvPr>
          <p:cNvSpPr>
            <a:spLocks noGrp="1"/>
          </p:cNvSpPr>
          <p:nvPr>
            <p:ph idx="1"/>
          </p:nvPr>
        </p:nvSpPr>
        <p:spPr/>
        <p:txBody>
          <a:bodyPr>
            <a:normAutofit/>
          </a:bodyPr>
          <a:lstStyle/>
          <a:p>
            <a:pPr marL="0" indent="0" algn="ctr">
              <a:buNone/>
            </a:pPr>
            <a:r>
              <a:rPr lang="en-US" dirty="0"/>
              <a:t>The public cloud is defined as computing services offered by third-party providers over the public Internet, making them available to anyone who wants to use or purchase them. They may be free or sold on-demand, allowing customers to pay only per usage for the CPU cycles, storage, or bandwidth they consume.</a:t>
            </a:r>
            <a:endParaRPr lang="pl-PL" sz="1800" i="1" dirty="0"/>
          </a:p>
        </p:txBody>
      </p:sp>
      <p:sp>
        <p:nvSpPr>
          <p:cNvPr id="6" name="TextBox 5">
            <a:extLst>
              <a:ext uri="{FF2B5EF4-FFF2-40B4-BE49-F238E27FC236}">
                <a16:creationId xmlns:a16="http://schemas.microsoft.com/office/drawing/2014/main" id="{1E479CFC-F36B-47A4-A13C-A9EC869A2DF1}"/>
              </a:ext>
            </a:extLst>
          </p:cNvPr>
          <p:cNvSpPr txBox="1"/>
          <p:nvPr/>
        </p:nvSpPr>
        <p:spPr>
          <a:xfrm>
            <a:off x="6605954" y="6286500"/>
            <a:ext cx="5213287" cy="307777"/>
          </a:xfrm>
          <a:prstGeom prst="rect">
            <a:avLst/>
          </a:prstGeom>
          <a:noFill/>
        </p:spPr>
        <p:txBody>
          <a:bodyPr wrap="none" rtlCol="0">
            <a:spAutoFit/>
          </a:bodyPr>
          <a:lstStyle/>
          <a:p>
            <a:r>
              <a:rPr lang="pl-PL" sz="1400" dirty="0">
                <a:hlinkClick r:id="rId2"/>
              </a:rPr>
              <a:t>https://azure.microsoft.com/en-us/overview/what-is-a-public-cloud/</a:t>
            </a:r>
            <a:endParaRPr lang="pl-PL" sz="1400" dirty="0"/>
          </a:p>
        </p:txBody>
      </p:sp>
    </p:spTree>
    <p:extLst>
      <p:ext uri="{BB962C8B-B14F-4D97-AF65-F5344CB8AC3E}">
        <p14:creationId xmlns:p14="http://schemas.microsoft.com/office/powerpoint/2010/main" val="131742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592D510B-0105-4732-BEA1-698A277E1C55}"/>
              </a:ext>
            </a:extLst>
          </p:cNvPr>
          <p:cNvSpPr>
            <a:spLocks noGrp="1"/>
          </p:cNvSpPr>
          <p:nvPr>
            <p:ph type="title"/>
          </p:nvPr>
        </p:nvSpPr>
        <p:spPr>
          <a:xfrm>
            <a:off x="1189702" y="1261872"/>
            <a:ext cx="3145536" cy="4334256"/>
          </a:xfrm>
        </p:spPr>
        <p:txBody>
          <a:bodyPr>
            <a:normAutofit/>
          </a:bodyPr>
          <a:lstStyle/>
          <a:p>
            <a:pPr algn="r"/>
            <a:r>
              <a:rPr lang="pl-PL" sz="3600" dirty="0"/>
              <a:t>Menu</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8F752B-281D-4555-A9C9-868202F4CE5F}"/>
              </a:ext>
            </a:extLst>
          </p:cNvPr>
          <p:cNvSpPr>
            <a:spLocks noGrp="1"/>
          </p:cNvSpPr>
          <p:nvPr>
            <p:ph idx="1"/>
          </p:nvPr>
        </p:nvSpPr>
        <p:spPr>
          <a:xfrm>
            <a:off x="5007932" y="1261873"/>
            <a:ext cx="5951013" cy="4449422"/>
          </a:xfrm>
        </p:spPr>
        <p:txBody>
          <a:bodyPr>
            <a:normAutofit/>
          </a:bodyPr>
          <a:lstStyle/>
          <a:p>
            <a:r>
              <a:rPr lang="pl-PL" dirty="0"/>
              <a:t>Chmura prywatna, publiczna, on-</a:t>
            </a:r>
            <a:r>
              <a:rPr lang="pl-PL" dirty="0" err="1"/>
              <a:t>premises</a:t>
            </a:r>
            <a:endParaRPr lang="pl-PL" dirty="0"/>
          </a:p>
          <a:p>
            <a:r>
              <a:rPr lang="pl-PL" dirty="0"/>
              <a:t>Chmura hybrydowa</a:t>
            </a:r>
          </a:p>
          <a:p>
            <a:r>
              <a:rPr lang="pl-PL" dirty="0"/>
              <a:t>Bezpieczeństwo       </a:t>
            </a:r>
          </a:p>
          <a:p>
            <a:r>
              <a:rPr lang="pl-PL" dirty="0"/>
              <a:t>Koszty</a:t>
            </a:r>
          </a:p>
          <a:p>
            <a:r>
              <a:rPr lang="pl-PL" dirty="0"/>
              <a:t>Usługi </a:t>
            </a:r>
            <a:r>
              <a:rPr lang="pl-PL" dirty="0" err="1"/>
              <a:t>zarządzalne</a:t>
            </a:r>
            <a:r>
              <a:rPr lang="pl-PL" dirty="0"/>
              <a:t> i </a:t>
            </a:r>
            <a:r>
              <a:rPr lang="pl-PL" dirty="0" err="1"/>
              <a:t>niezarządzalne</a:t>
            </a:r>
            <a:endParaRPr lang="pl-PL" dirty="0"/>
          </a:p>
          <a:p>
            <a:r>
              <a:rPr lang="pl-PL" dirty="0"/>
              <a:t>Trendy</a:t>
            </a:r>
          </a:p>
        </p:txBody>
      </p:sp>
    </p:spTree>
    <p:extLst>
      <p:ext uri="{BB962C8B-B14F-4D97-AF65-F5344CB8AC3E}">
        <p14:creationId xmlns:p14="http://schemas.microsoft.com/office/powerpoint/2010/main" val="10284395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D1B64B-251E-446A-A285-6626C4EC0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D02B5D1-60D4-4D5B-AFD9-C986E22743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54E16489-5A93-4D86-AAAD-52DB55A8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99456E-7EAD-49F1-B2FE-C2C561C0BE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22702DF-10E7-4320-B99B-75D2EE97F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1EFA49A8-FE55-4D51-B1C9-11F13FFB7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4C63B37C-8CEE-4A72-AFD8-3C2DBD37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31245F86-6106-4758-A825-71AC9D6F9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99D7E5A-EC72-408E-852D-9B21B7FFC058}"/>
              </a:ext>
            </a:extLst>
          </p:cNvPr>
          <p:cNvSpPr>
            <a:spLocks noGrp="1"/>
          </p:cNvSpPr>
          <p:nvPr>
            <p:ph type="title"/>
          </p:nvPr>
        </p:nvSpPr>
        <p:spPr>
          <a:xfrm>
            <a:off x="1484312" y="1284051"/>
            <a:ext cx="2812385" cy="3723836"/>
          </a:xfrm>
        </p:spPr>
        <p:txBody>
          <a:bodyPr>
            <a:normAutofit/>
          </a:bodyPr>
          <a:lstStyle/>
          <a:p>
            <a:r>
              <a:rPr lang="pl-PL" sz="3600">
                <a:solidFill>
                  <a:srgbClr val="000000"/>
                </a:solidFill>
              </a:rPr>
              <a:t>Chmura publiczna – modele aplikacji</a:t>
            </a:r>
          </a:p>
        </p:txBody>
      </p:sp>
      <p:sp useBgFill="1">
        <p:nvSpPr>
          <p:cNvPr id="20" name="Rounded Rectangle 16">
            <a:extLst>
              <a:ext uri="{FF2B5EF4-FFF2-40B4-BE49-F238E27FC236}">
                <a16:creationId xmlns:a16="http://schemas.microsoft.com/office/drawing/2014/main" id="{A27AE693-58E8-48BC-8ED0-568ABFEAB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A39E918-AE64-4908-B42E-17558BAD8827}"/>
              </a:ext>
            </a:extLst>
          </p:cNvPr>
          <p:cNvGraphicFramePr>
            <a:graphicFrameLocks noGrp="1"/>
          </p:cNvGraphicFramePr>
          <p:nvPr>
            <p:ph idx="1"/>
            <p:extLst>
              <p:ext uri="{D42A27DB-BD31-4B8C-83A1-F6EECF244321}">
                <p14:modId xmlns:p14="http://schemas.microsoft.com/office/powerpoint/2010/main" val="115039852"/>
              </p:ext>
            </p:extLst>
          </p:nvPr>
        </p:nvGraphicFramePr>
        <p:xfrm>
          <a:off x="4941201" y="992181"/>
          <a:ext cx="6237359" cy="4566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5189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2307" name="Rectangle 7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41983985-DE55-4144-AB19-597D96DA5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45" r="2357" b="-2"/>
          <a:stretch/>
        </p:blipFill>
        <p:spPr bwMode="auto">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a:extLst>
            <a:ext uri="{909E8E84-426E-40DD-AFC4-6F175D3DCCD1}">
              <a14:hiddenFill xmlns:a14="http://schemas.microsoft.com/office/drawing/2010/main">
                <a:solidFill>
                  <a:srgbClr val="FFFFFF"/>
                </a:solidFill>
              </a14:hiddenFill>
            </a:ext>
          </a:extLst>
        </p:spPr>
      </p:pic>
      <p:grpSp>
        <p:nvGrpSpPr>
          <p:cNvPr id="12308" name="Group 7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7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30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2310"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72503F5-EC9E-4DDA-89CE-DED78C80990B}"/>
              </a:ext>
            </a:extLst>
          </p:cNvPr>
          <p:cNvSpPr>
            <a:spLocks noGrp="1"/>
          </p:cNvSpPr>
          <p:nvPr>
            <p:ph type="title"/>
          </p:nvPr>
        </p:nvSpPr>
        <p:spPr>
          <a:xfrm>
            <a:off x="972080" y="685800"/>
            <a:ext cx="5260680" cy="1752599"/>
          </a:xfrm>
        </p:spPr>
        <p:txBody>
          <a:bodyPr>
            <a:normAutofit/>
          </a:bodyPr>
          <a:lstStyle/>
          <a:p>
            <a:pPr algn="l"/>
            <a:r>
              <a:rPr lang="pl-PL" dirty="0"/>
              <a:t>Chmura publiczna – wybór dostawcy(biznes)</a:t>
            </a:r>
          </a:p>
        </p:txBody>
      </p:sp>
      <p:sp>
        <p:nvSpPr>
          <p:cNvPr id="12311" name="Content Placeholder 12293">
            <a:extLst>
              <a:ext uri="{FF2B5EF4-FFF2-40B4-BE49-F238E27FC236}">
                <a16:creationId xmlns:a16="http://schemas.microsoft.com/office/drawing/2014/main" id="{B55DF3D4-1B62-476E-A230-1F2E95A0B5A2}"/>
              </a:ext>
            </a:extLst>
          </p:cNvPr>
          <p:cNvSpPr>
            <a:spLocks noGrp="1"/>
          </p:cNvSpPr>
          <p:nvPr>
            <p:ph idx="1"/>
          </p:nvPr>
        </p:nvSpPr>
        <p:spPr>
          <a:xfrm>
            <a:off x="643468" y="2666999"/>
            <a:ext cx="5260680" cy="3124201"/>
          </a:xfrm>
        </p:spPr>
        <p:txBody>
          <a:bodyPr>
            <a:normAutofit/>
          </a:bodyPr>
          <a:lstStyle/>
          <a:p>
            <a:r>
              <a:rPr lang="pl-PL" sz="2000" dirty="0"/>
              <a:t>Dobra kondycja finansowa</a:t>
            </a:r>
          </a:p>
          <a:p>
            <a:r>
              <a:rPr lang="pl-PL" sz="2000" dirty="0"/>
              <a:t>Odpowiednie zarządzanie ryzykiem, organizacją, planami</a:t>
            </a:r>
          </a:p>
          <a:p>
            <a:r>
              <a:rPr lang="pl-PL" sz="2000" dirty="0"/>
              <a:t>Zaufanie</a:t>
            </a:r>
          </a:p>
          <a:p>
            <a:r>
              <a:rPr lang="pl-PL" sz="2000" dirty="0"/>
              <a:t>Know-how</a:t>
            </a:r>
          </a:p>
          <a:p>
            <a:r>
              <a:rPr lang="pl-PL" sz="2000" dirty="0"/>
              <a:t>Audyt</a:t>
            </a:r>
            <a:endParaRPr lang="en-US" sz="2000" dirty="0"/>
          </a:p>
        </p:txBody>
      </p:sp>
    </p:spTree>
    <p:extLst>
      <p:ext uri="{BB962C8B-B14F-4D97-AF65-F5344CB8AC3E}">
        <p14:creationId xmlns:p14="http://schemas.microsoft.com/office/powerpoint/2010/main" val="401845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56" name="Rectangle 155">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41983985-DE55-4144-AB19-597D96DA5905}"/>
              </a:ext>
            </a:extLst>
          </p:cNvPr>
          <p:cNvPicPr>
            <a:picLocks noChangeAspect="1" noChangeArrowheads="1"/>
          </p:cNvPicPr>
          <p:nvPr/>
        </p:nvPicPr>
        <p:blipFill rotWithShape="1">
          <a:blip r:embed="rId3"/>
          <a:srcRect l="8709" r="11796"/>
          <a:stretch/>
        </p:blipFill>
        <p:spPr bwMode="auto">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59"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0"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1"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2"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3"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4"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72503F5-EC9E-4DDA-89CE-DED78C80990B}"/>
              </a:ext>
            </a:extLst>
          </p:cNvPr>
          <p:cNvSpPr>
            <a:spLocks noGrp="1"/>
          </p:cNvSpPr>
          <p:nvPr>
            <p:ph type="title"/>
          </p:nvPr>
        </p:nvSpPr>
        <p:spPr>
          <a:xfrm>
            <a:off x="972080" y="685800"/>
            <a:ext cx="5260680" cy="1752599"/>
          </a:xfrm>
        </p:spPr>
        <p:txBody>
          <a:bodyPr>
            <a:normAutofit fontScale="90000"/>
          </a:bodyPr>
          <a:lstStyle/>
          <a:p>
            <a:pPr algn="l"/>
            <a:r>
              <a:rPr lang="pl-PL" dirty="0"/>
              <a:t>Chmura publiczna – wybór dostawcy(administracja)</a:t>
            </a:r>
          </a:p>
        </p:txBody>
      </p:sp>
      <p:sp>
        <p:nvSpPr>
          <p:cNvPr id="12311" name="Content Placeholder 12293">
            <a:extLst>
              <a:ext uri="{FF2B5EF4-FFF2-40B4-BE49-F238E27FC236}">
                <a16:creationId xmlns:a16="http://schemas.microsoft.com/office/drawing/2014/main" id="{B55DF3D4-1B62-476E-A230-1F2E95A0B5A2}"/>
              </a:ext>
            </a:extLst>
          </p:cNvPr>
          <p:cNvSpPr>
            <a:spLocks noGrp="1"/>
          </p:cNvSpPr>
          <p:nvPr>
            <p:ph idx="1"/>
          </p:nvPr>
        </p:nvSpPr>
        <p:spPr>
          <a:xfrm>
            <a:off x="643468" y="2666999"/>
            <a:ext cx="5260680" cy="3124201"/>
          </a:xfrm>
        </p:spPr>
        <p:txBody>
          <a:bodyPr>
            <a:normAutofit/>
          </a:bodyPr>
          <a:lstStyle/>
          <a:p>
            <a:r>
              <a:rPr lang="pl-PL" sz="2000" dirty="0"/>
              <a:t>Określone SLA(Service Level Agreement)</a:t>
            </a:r>
          </a:p>
          <a:p>
            <a:r>
              <a:rPr lang="pl-PL" sz="2000" dirty="0"/>
              <a:t>Wsparcie w śledzeniu kosztów</a:t>
            </a:r>
          </a:p>
          <a:p>
            <a:r>
              <a:rPr lang="pl-PL" sz="2000" dirty="0"/>
              <a:t>Monitoring zasobów chmurowych</a:t>
            </a:r>
          </a:p>
          <a:p>
            <a:r>
              <a:rPr lang="pl-PL" sz="2000" dirty="0"/>
              <a:t>Zarządzanie konfiguracją</a:t>
            </a:r>
          </a:p>
          <a:p>
            <a:endParaRPr lang="en-US" sz="2000" dirty="0"/>
          </a:p>
        </p:txBody>
      </p:sp>
    </p:spTree>
    <p:extLst>
      <p:ext uri="{BB962C8B-B14F-4D97-AF65-F5344CB8AC3E}">
        <p14:creationId xmlns:p14="http://schemas.microsoft.com/office/powerpoint/2010/main" val="418911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503F5-EC9E-4DDA-89CE-DED78C80990B}"/>
              </a:ext>
            </a:extLst>
          </p:cNvPr>
          <p:cNvSpPr>
            <a:spLocks noGrp="1"/>
          </p:cNvSpPr>
          <p:nvPr>
            <p:ph type="title"/>
          </p:nvPr>
        </p:nvSpPr>
        <p:spPr>
          <a:xfrm>
            <a:off x="1484311" y="685800"/>
            <a:ext cx="10018713" cy="1752599"/>
          </a:xfrm>
        </p:spPr>
        <p:txBody>
          <a:bodyPr>
            <a:normAutofit/>
          </a:bodyPr>
          <a:lstStyle/>
          <a:p>
            <a:r>
              <a:rPr lang="pl-PL" dirty="0"/>
              <a:t>Chmura publiczna – wybór dostawcy(możliwości techniczne)</a:t>
            </a:r>
          </a:p>
        </p:txBody>
      </p:sp>
      <p:pic>
        <p:nvPicPr>
          <p:cNvPr id="12290" name="Picture 2">
            <a:extLst>
              <a:ext uri="{FF2B5EF4-FFF2-40B4-BE49-F238E27FC236}">
                <a16:creationId xmlns:a16="http://schemas.microsoft.com/office/drawing/2014/main" id="{41983985-DE55-4144-AB19-597D96DA5905}"/>
              </a:ext>
            </a:extLst>
          </p:cNvPr>
          <p:cNvPicPr>
            <a:picLocks noChangeAspect="1" noChangeArrowheads="1"/>
          </p:cNvPicPr>
          <p:nvPr/>
        </p:nvPicPr>
        <p:blipFill>
          <a:blip r:embed="rId3"/>
          <a:stretch/>
        </p:blipFill>
        <p:spPr bwMode="auto">
          <a:xfrm>
            <a:off x="1652155" y="2839728"/>
            <a:ext cx="3959211" cy="2854941"/>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12311" name="Content Placeholder 12293">
            <a:extLst>
              <a:ext uri="{FF2B5EF4-FFF2-40B4-BE49-F238E27FC236}">
                <a16:creationId xmlns:a16="http://schemas.microsoft.com/office/drawing/2014/main" id="{B55DF3D4-1B62-476E-A230-1F2E95A0B5A2}"/>
              </a:ext>
            </a:extLst>
          </p:cNvPr>
          <p:cNvSpPr>
            <a:spLocks noGrp="1"/>
          </p:cNvSpPr>
          <p:nvPr>
            <p:ph idx="1"/>
          </p:nvPr>
        </p:nvSpPr>
        <p:spPr>
          <a:xfrm>
            <a:off x="6016336" y="2666999"/>
            <a:ext cx="5486687" cy="3124201"/>
          </a:xfrm>
        </p:spPr>
        <p:txBody>
          <a:bodyPr anchor="t">
            <a:normAutofit/>
          </a:bodyPr>
          <a:lstStyle/>
          <a:p>
            <a:r>
              <a:rPr lang="pl-PL" dirty="0"/>
              <a:t>Prostota </a:t>
            </a:r>
            <a:r>
              <a:rPr lang="pl-PL" dirty="0" err="1"/>
              <a:t>developmentu</a:t>
            </a:r>
            <a:r>
              <a:rPr lang="pl-PL" dirty="0"/>
              <a:t>, wdrażania, aktualizacji aplikacji</a:t>
            </a:r>
          </a:p>
          <a:p>
            <a:r>
              <a:rPr lang="pl-PL" dirty="0"/>
              <a:t>Dostęp do API</a:t>
            </a:r>
          </a:p>
          <a:p>
            <a:r>
              <a:rPr lang="pl-PL" dirty="0"/>
              <a:t>Możliwość hybrydowych </a:t>
            </a:r>
            <a:r>
              <a:rPr lang="pl-PL" dirty="0" err="1"/>
              <a:t>architektur</a:t>
            </a:r>
            <a:endParaRPr lang="pl-PL" dirty="0"/>
          </a:p>
          <a:p>
            <a:r>
              <a:rPr lang="pl-PL"/>
              <a:t>Zarządzanie zmianą</a:t>
            </a:r>
            <a:endParaRPr lang="pl-PL" dirty="0"/>
          </a:p>
          <a:p>
            <a:endParaRPr lang="en-US" dirty="0"/>
          </a:p>
        </p:txBody>
      </p:sp>
    </p:spTree>
    <p:extLst>
      <p:ext uri="{BB962C8B-B14F-4D97-AF65-F5344CB8AC3E}">
        <p14:creationId xmlns:p14="http://schemas.microsoft.com/office/powerpoint/2010/main" val="278480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503F5-EC9E-4DDA-89CE-DED78C80990B}"/>
              </a:ext>
            </a:extLst>
          </p:cNvPr>
          <p:cNvSpPr>
            <a:spLocks noGrp="1"/>
          </p:cNvSpPr>
          <p:nvPr>
            <p:ph type="title"/>
          </p:nvPr>
        </p:nvSpPr>
        <p:spPr>
          <a:xfrm>
            <a:off x="1484311" y="685800"/>
            <a:ext cx="10018713" cy="1752599"/>
          </a:xfrm>
        </p:spPr>
        <p:txBody>
          <a:bodyPr>
            <a:normAutofit/>
          </a:bodyPr>
          <a:lstStyle/>
          <a:p>
            <a:r>
              <a:rPr lang="pl-PL"/>
              <a:t>Chmura publiczna – wybór dostawcy(bezpieczeństwo)</a:t>
            </a:r>
            <a:endParaRPr lang="pl-PL" dirty="0"/>
          </a:p>
        </p:txBody>
      </p:sp>
      <p:pic>
        <p:nvPicPr>
          <p:cNvPr id="12290" name="Picture 2">
            <a:extLst>
              <a:ext uri="{FF2B5EF4-FFF2-40B4-BE49-F238E27FC236}">
                <a16:creationId xmlns:a16="http://schemas.microsoft.com/office/drawing/2014/main" id="{41983985-DE55-4144-AB19-597D96DA5905}"/>
              </a:ext>
            </a:extLst>
          </p:cNvPr>
          <p:cNvPicPr>
            <a:picLocks noChangeAspect="1" noChangeArrowheads="1"/>
          </p:cNvPicPr>
          <p:nvPr/>
        </p:nvPicPr>
        <p:blipFill>
          <a:blip r:embed="rId3"/>
          <a:stretch/>
        </p:blipFill>
        <p:spPr bwMode="auto">
          <a:xfrm>
            <a:off x="1811964" y="2743199"/>
            <a:ext cx="3639593" cy="3047999"/>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12311" name="Content Placeholder 12293">
            <a:extLst>
              <a:ext uri="{FF2B5EF4-FFF2-40B4-BE49-F238E27FC236}">
                <a16:creationId xmlns:a16="http://schemas.microsoft.com/office/drawing/2014/main" id="{B55DF3D4-1B62-476E-A230-1F2E95A0B5A2}"/>
              </a:ext>
            </a:extLst>
          </p:cNvPr>
          <p:cNvSpPr>
            <a:spLocks noGrp="1"/>
          </p:cNvSpPr>
          <p:nvPr>
            <p:ph idx="1"/>
          </p:nvPr>
        </p:nvSpPr>
        <p:spPr>
          <a:xfrm>
            <a:off x="6016336" y="2666999"/>
            <a:ext cx="5486687" cy="3124201"/>
          </a:xfrm>
        </p:spPr>
        <p:txBody>
          <a:bodyPr anchor="t">
            <a:normAutofit/>
          </a:bodyPr>
          <a:lstStyle/>
          <a:p>
            <a:r>
              <a:rPr lang="pl-PL" dirty="0"/>
              <a:t>Odpowiednia infrastruktura</a:t>
            </a:r>
          </a:p>
          <a:p>
            <a:r>
              <a:rPr lang="pl-PL" dirty="0"/>
              <a:t>Odpowiednie polityki</a:t>
            </a:r>
          </a:p>
          <a:p>
            <a:r>
              <a:rPr lang="pl-PL" dirty="0"/>
              <a:t>Zarządzanie tożsamością</a:t>
            </a:r>
          </a:p>
          <a:p>
            <a:r>
              <a:rPr lang="pl-PL" dirty="0"/>
              <a:t>Backup oraz retencja danych</a:t>
            </a:r>
          </a:p>
          <a:p>
            <a:r>
              <a:rPr lang="pl-PL" dirty="0"/>
              <a:t>Fizyczne bezpieczeństwo danych </a:t>
            </a:r>
            <a:endParaRPr lang="en-US" dirty="0"/>
          </a:p>
        </p:txBody>
      </p:sp>
    </p:spTree>
    <p:extLst>
      <p:ext uri="{BB962C8B-B14F-4D97-AF65-F5344CB8AC3E}">
        <p14:creationId xmlns:p14="http://schemas.microsoft.com/office/powerpoint/2010/main" val="1894064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85125C52-7706-4FD7-B255-8A148ACB9A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85F8FC2D-4ACC-4377-88B5-64863EBC9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80" name="Freeform 6">
              <a:extLst>
                <a:ext uri="{FF2B5EF4-FFF2-40B4-BE49-F238E27FC236}">
                  <a16:creationId xmlns:a16="http://schemas.microsoft.com/office/drawing/2014/main" id="{52595676-43DB-4019-B10C-5BD9413E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81" name="Freeform 7">
              <a:extLst>
                <a:ext uri="{FF2B5EF4-FFF2-40B4-BE49-F238E27FC236}">
                  <a16:creationId xmlns:a16="http://schemas.microsoft.com/office/drawing/2014/main" id="{3810FDE1-F53F-4C2B-9357-257C9593E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2" name="Freeform 8">
              <a:extLst>
                <a:ext uri="{FF2B5EF4-FFF2-40B4-BE49-F238E27FC236}">
                  <a16:creationId xmlns:a16="http://schemas.microsoft.com/office/drawing/2014/main" id="{DE5DA9C7-E7C4-43BA-9D85-C011A9BAE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3" name="Freeform 9">
              <a:extLst>
                <a:ext uri="{FF2B5EF4-FFF2-40B4-BE49-F238E27FC236}">
                  <a16:creationId xmlns:a16="http://schemas.microsoft.com/office/drawing/2014/main" id="{2185CF5B-97D1-429C-A5BA-0438A0C50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4" name="Freeform 10">
              <a:extLst>
                <a:ext uri="{FF2B5EF4-FFF2-40B4-BE49-F238E27FC236}">
                  <a16:creationId xmlns:a16="http://schemas.microsoft.com/office/drawing/2014/main" id="{950E5E44-EC41-4C69-BF1A-253CBE0D1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5" name="Freeform 11">
              <a:extLst>
                <a:ext uri="{FF2B5EF4-FFF2-40B4-BE49-F238E27FC236}">
                  <a16:creationId xmlns:a16="http://schemas.microsoft.com/office/drawing/2014/main" id="{297DE09D-82FE-44E9-9245-2B6D536C13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3CCF3730-BC96-4869-808C-F251A861F0D5}"/>
              </a:ext>
            </a:extLst>
          </p:cNvPr>
          <p:cNvSpPr>
            <a:spLocks noGrp="1"/>
          </p:cNvSpPr>
          <p:nvPr>
            <p:ph type="title"/>
          </p:nvPr>
        </p:nvSpPr>
        <p:spPr>
          <a:xfrm>
            <a:off x="4056063" y="685800"/>
            <a:ext cx="7446961" cy="1752599"/>
          </a:xfrm>
        </p:spPr>
        <p:txBody>
          <a:bodyPr>
            <a:normAutofit/>
          </a:bodyPr>
          <a:lstStyle/>
          <a:p>
            <a:r>
              <a:rPr lang="pl-PL" dirty="0"/>
              <a:t>Chmura publiczna - dostawcy</a:t>
            </a:r>
          </a:p>
        </p:txBody>
      </p:sp>
      <p:pic>
        <p:nvPicPr>
          <p:cNvPr id="13316" name="Picture 4" descr="See the source image">
            <a:extLst>
              <a:ext uri="{FF2B5EF4-FFF2-40B4-BE49-F238E27FC236}">
                <a16:creationId xmlns:a16="http://schemas.microsoft.com/office/drawing/2014/main" id="{3DE57E5A-237D-4C4B-B332-DE067DAA1D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6" r="2783" b="1"/>
          <a:stretch/>
        </p:blipFill>
        <p:spPr bwMode="auto">
          <a:xfrm>
            <a:off x="20" y="1"/>
            <a:ext cx="3175466" cy="1746553"/>
          </a:xfrm>
          <a:custGeom>
            <a:avLst/>
            <a:gdLst>
              <a:gd name="connsiteX0" fmla="*/ 0 w 3175486"/>
              <a:gd name="connsiteY0" fmla="*/ 0 h 1746553"/>
              <a:gd name="connsiteX1" fmla="*/ 3175486 w 3175486"/>
              <a:gd name="connsiteY1" fmla="*/ 0 h 1746553"/>
              <a:gd name="connsiteX2" fmla="*/ 2881046 w 3175486"/>
              <a:gd name="connsiteY2" fmla="*/ 1746553 h 1746553"/>
              <a:gd name="connsiteX3" fmla="*/ 0 w 3175486"/>
              <a:gd name="connsiteY3" fmla="*/ 1260188 h 1746553"/>
            </a:gdLst>
            <a:ahLst/>
            <a:cxnLst>
              <a:cxn ang="0">
                <a:pos x="connsiteX0" y="connsiteY0"/>
              </a:cxn>
              <a:cxn ang="0">
                <a:pos x="connsiteX1" y="connsiteY1"/>
              </a:cxn>
              <a:cxn ang="0">
                <a:pos x="connsiteX2" y="connsiteY2"/>
              </a:cxn>
              <a:cxn ang="0">
                <a:pos x="connsiteX3" y="connsiteY3"/>
              </a:cxn>
            </a:cxnLst>
            <a:rect l="l" t="t" r="r" b="b"/>
            <a:pathLst>
              <a:path w="3175486" h="1746553">
                <a:moveTo>
                  <a:pt x="0" y="0"/>
                </a:moveTo>
                <a:lnTo>
                  <a:pt x="3175486" y="0"/>
                </a:lnTo>
                <a:lnTo>
                  <a:pt x="2881046" y="1746553"/>
                </a:lnTo>
                <a:lnTo>
                  <a:pt x="0" y="1260188"/>
                </a:lnTo>
                <a:close/>
              </a:path>
            </a:pathLst>
          </a:custGeom>
          <a:noFill/>
          <a:ln w="38100">
            <a:noFill/>
          </a:ln>
          <a:effectLst/>
          <a:extLst>
            <a:ext uri="{909E8E84-426E-40DD-AFC4-6F175D3DCCD1}">
              <a14:hiddenFill xmlns:a14="http://schemas.microsoft.com/office/drawing/2010/main">
                <a:solidFill>
                  <a:srgbClr val="FFFFFF"/>
                </a:solidFill>
              </a14:hiddenFill>
            </a:ext>
          </a:extLst>
        </p:spPr>
      </p:pic>
      <p:pic>
        <p:nvPicPr>
          <p:cNvPr id="13318" name="Picture 6" descr="See the source image">
            <a:extLst>
              <a:ext uri="{FF2B5EF4-FFF2-40B4-BE49-F238E27FC236}">
                <a16:creationId xmlns:a16="http://schemas.microsoft.com/office/drawing/2014/main" id="{C3626CF3-A674-444A-9638-08DC403F6C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2" r="2017" b="-2"/>
          <a:stretch/>
        </p:blipFill>
        <p:spPr bwMode="auto">
          <a:xfrm>
            <a:off x="1" y="1260552"/>
            <a:ext cx="2880987" cy="2231739"/>
          </a:xfrm>
          <a:custGeom>
            <a:avLst/>
            <a:gdLst>
              <a:gd name="connsiteX0" fmla="*/ 0 w 2880987"/>
              <a:gd name="connsiteY0" fmla="*/ 0 h 2231739"/>
              <a:gd name="connsiteX1" fmla="*/ 2880987 w 2880987"/>
              <a:gd name="connsiteY1" fmla="*/ 486355 h 2231739"/>
              <a:gd name="connsiteX2" fmla="*/ 2586744 w 2880987"/>
              <a:gd name="connsiteY2" fmla="*/ 2231739 h 2231739"/>
              <a:gd name="connsiteX3" fmla="*/ 0 w 2880987"/>
              <a:gd name="connsiteY3" fmla="*/ 1795057 h 2231739"/>
            </a:gdLst>
            <a:ahLst/>
            <a:cxnLst>
              <a:cxn ang="0">
                <a:pos x="connsiteX0" y="connsiteY0"/>
              </a:cxn>
              <a:cxn ang="0">
                <a:pos x="connsiteX1" y="connsiteY1"/>
              </a:cxn>
              <a:cxn ang="0">
                <a:pos x="connsiteX2" y="connsiteY2"/>
              </a:cxn>
              <a:cxn ang="0">
                <a:pos x="connsiteX3" y="connsiteY3"/>
              </a:cxn>
            </a:cxnLst>
            <a:rect l="l" t="t" r="r" b="b"/>
            <a:pathLst>
              <a:path w="2880987" h="2231739">
                <a:moveTo>
                  <a:pt x="0" y="0"/>
                </a:moveTo>
                <a:lnTo>
                  <a:pt x="2880987" y="486355"/>
                </a:lnTo>
                <a:lnTo>
                  <a:pt x="2586744" y="2231739"/>
                </a:lnTo>
                <a:lnTo>
                  <a:pt x="0" y="1795057"/>
                </a:lnTo>
                <a:close/>
              </a:path>
            </a:pathLst>
          </a:custGeom>
          <a:noFill/>
          <a:ln w="38100">
            <a:noFill/>
          </a:ln>
          <a:effectLst/>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378B3870-3745-455D-BA39-2AEA538F11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stCxn id="20" idx="0"/>
            <a:endCxn id="22" idx="2"/>
          </p:cNvCxnSpPr>
          <p:nvPr>
            <p:extLst>
              <p:ext uri="{386F3935-93C4-4BCD-93E2-E3B085C9AB24}">
                <p16:designElem xmlns:p16="http://schemas.microsoft.com/office/powerpoint/2015/main" val="1"/>
              </p:ext>
            </p:extLst>
          </p:nvPr>
        </p:nvCxnSpPr>
        <p:spPr>
          <a:xfrm>
            <a:off x="1" y="1260552"/>
            <a:ext cx="2881045" cy="4860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320" name="Picture 8" descr="See the source image">
            <a:extLst>
              <a:ext uri="{FF2B5EF4-FFF2-40B4-BE49-F238E27FC236}">
                <a16:creationId xmlns:a16="http://schemas.microsoft.com/office/drawing/2014/main" id="{61403742-AC5C-45F5-8065-D50DC11ADE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93" r="4491" b="-6"/>
          <a:stretch/>
        </p:blipFill>
        <p:spPr bwMode="auto">
          <a:xfrm>
            <a:off x="20" y="3055632"/>
            <a:ext cx="2586720" cy="2190319"/>
          </a:xfrm>
          <a:custGeom>
            <a:avLst/>
            <a:gdLst>
              <a:gd name="connsiteX0" fmla="*/ 0 w 2586740"/>
              <a:gd name="connsiteY0" fmla="*/ 0 h 2190319"/>
              <a:gd name="connsiteX1" fmla="*/ 2586740 w 2586740"/>
              <a:gd name="connsiteY1" fmla="*/ 436681 h 2190319"/>
              <a:gd name="connsiteX2" fmla="*/ 2294818 w 2586740"/>
              <a:gd name="connsiteY2" fmla="*/ 2168301 h 2190319"/>
              <a:gd name="connsiteX3" fmla="*/ 2310547 w 2586740"/>
              <a:gd name="connsiteY3" fmla="*/ 2190319 h 2190319"/>
              <a:gd name="connsiteX4" fmla="*/ 0 w 2586740"/>
              <a:gd name="connsiteY4" fmla="*/ 1846332 h 2190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740" h="2190319">
                <a:moveTo>
                  <a:pt x="0" y="0"/>
                </a:moveTo>
                <a:lnTo>
                  <a:pt x="2586740" y="436681"/>
                </a:lnTo>
                <a:lnTo>
                  <a:pt x="2294818" y="2168301"/>
                </a:lnTo>
                <a:lnTo>
                  <a:pt x="2310547" y="2190319"/>
                </a:lnTo>
                <a:lnTo>
                  <a:pt x="0" y="1846332"/>
                </a:lnTo>
                <a:close/>
              </a:path>
            </a:pathLst>
          </a:custGeom>
          <a:noFill/>
          <a:ln w="38100">
            <a:noFill/>
          </a:ln>
          <a:effectLst/>
          <a:extLst>
            <a:ext uri="{909E8E84-426E-40DD-AFC4-6F175D3DCCD1}">
              <a14:hiddenFill xmlns:a14="http://schemas.microsoft.com/office/drawing/2010/main">
                <a:solidFill>
                  <a:srgbClr val="FFFFFF"/>
                </a:solidFill>
              </a14:hiddenFill>
            </a:ext>
          </a:extLst>
        </p:spPr>
      </p:pic>
      <p:cxnSp>
        <p:nvCxnSpPr>
          <p:cNvPr id="89" name="Straight Connector 88">
            <a:extLst>
              <a:ext uri="{FF2B5EF4-FFF2-40B4-BE49-F238E27FC236}">
                <a16:creationId xmlns:a16="http://schemas.microsoft.com/office/drawing/2014/main" id="{5BD0B160-96F0-4959-BFD9-8950B5FD45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stCxn id="18" idx="0"/>
            <a:endCxn id="20" idx="2"/>
          </p:cNvCxnSpPr>
          <p:nvPr>
            <p:extLst>
              <p:ext uri="{386F3935-93C4-4BCD-93E2-E3B085C9AB24}">
                <p16:designElem xmlns:p16="http://schemas.microsoft.com/office/powerpoint/2015/main" val="1"/>
              </p:ext>
            </p:extLst>
          </p:nvPr>
        </p:nvCxnSpPr>
        <p:spPr>
          <a:xfrm>
            <a:off x="0" y="3055632"/>
            <a:ext cx="2586745" cy="43665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314" name="Picture 2" descr="See the source image">
            <a:extLst>
              <a:ext uri="{FF2B5EF4-FFF2-40B4-BE49-F238E27FC236}">
                <a16:creationId xmlns:a16="http://schemas.microsoft.com/office/drawing/2014/main" id="{15627FDE-B40A-4BA3-9185-78ED15F37B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83" r="2" b="2"/>
          <a:stretch/>
        </p:blipFill>
        <p:spPr bwMode="auto">
          <a:xfrm>
            <a:off x="20" y="4901964"/>
            <a:ext cx="3459143" cy="1956037"/>
          </a:xfrm>
          <a:custGeom>
            <a:avLst/>
            <a:gdLst>
              <a:gd name="connsiteX0" fmla="*/ 0 w 3459163"/>
              <a:gd name="connsiteY0" fmla="*/ 0 h 1956037"/>
              <a:gd name="connsiteX1" fmla="*/ 2310547 w 3459163"/>
              <a:gd name="connsiteY1" fmla="*/ 343987 h 1956037"/>
              <a:gd name="connsiteX2" fmla="*/ 3459163 w 3459163"/>
              <a:gd name="connsiteY2" fmla="*/ 1951804 h 1956037"/>
              <a:gd name="connsiteX3" fmla="*/ 0 w 3459163"/>
              <a:gd name="connsiteY3" fmla="*/ 1956037 h 1956037"/>
            </a:gdLst>
            <a:ahLst/>
            <a:cxnLst>
              <a:cxn ang="0">
                <a:pos x="connsiteX0" y="connsiteY0"/>
              </a:cxn>
              <a:cxn ang="0">
                <a:pos x="connsiteX1" y="connsiteY1"/>
              </a:cxn>
              <a:cxn ang="0">
                <a:pos x="connsiteX2" y="connsiteY2"/>
              </a:cxn>
              <a:cxn ang="0">
                <a:pos x="connsiteX3" y="connsiteY3"/>
              </a:cxn>
            </a:cxnLst>
            <a:rect l="l" t="t" r="r" b="b"/>
            <a:pathLst>
              <a:path w="3459163" h="1956037">
                <a:moveTo>
                  <a:pt x="0" y="0"/>
                </a:moveTo>
                <a:lnTo>
                  <a:pt x="2310547" y="343987"/>
                </a:lnTo>
                <a:lnTo>
                  <a:pt x="3459163" y="1951804"/>
                </a:lnTo>
                <a:lnTo>
                  <a:pt x="0" y="1956037"/>
                </a:lnTo>
                <a:close/>
              </a:path>
            </a:pathLst>
          </a:custGeom>
          <a:noFill/>
          <a:ln w="38100">
            <a:noFill/>
          </a:ln>
          <a:effectLst/>
          <a:extLst>
            <a:ext uri="{909E8E84-426E-40DD-AFC4-6F175D3DCCD1}">
              <a14:hiddenFill xmlns:a14="http://schemas.microsoft.com/office/drawing/2010/main">
                <a:solidFill>
                  <a:srgbClr val="FFFFFF"/>
                </a:solidFill>
              </a14:hiddenFill>
            </a:ext>
          </a:extLst>
        </p:spPr>
      </p:pic>
      <p:cxnSp>
        <p:nvCxnSpPr>
          <p:cNvPr id="91" name="Straight Connector 90">
            <a:extLst>
              <a:ext uri="{FF2B5EF4-FFF2-40B4-BE49-F238E27FC236}">
                <a16:creationId xmlns:a16="http://schemas.microsoft.com/office/drawing/2014/main" id="{1C76BC0F-67E4-4837-B593-566CB3CA76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stCxn id="19" idx="0"/>
            <a:endCxn id="18" idx="2"/>
          </p:cNvCxnSpPr>
          <p:nvPr>
            <p:extLst>
              <p:ext uri="{386F3935-93C4-4BCD-93E2-E3B085C9AB24}">
                <p16:designElem xmlns:p16="http://schemas.microsoft.com/office/powerpoint/2015/main" val="1"/>
              </p:ext>
            </p:extLst>
          </p:nvPr>
        </p:nvCxnSpPr>
        <p:spPr>
          <a:xfrm>
            <a:off x="0" y="4901964"/>
            <a:ext cx="2294818" cy="32196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5E29C30-7403-4889-8C88-3D94226BFC0A}"/>
              </a:ext>
            </a:extLst>
          </p:cNvPr>
          <p:cNvSpPr>
            <a:spLocks noGrp="1"/>
          </p:cNvSpPr>
          <p:nvPr>
            <p:ph idx="1"/>
          </p:nvPr>
        </p:nvSpPr>
        <p:spPr>
          <a:xfrm>
            <a:off x="4056062" y="2666999"/>
            <a:ext cx="7446961" cy="3124201"/>
          </a:xfrm>
        </p:spPr>
        <p:txBody>
          <a:bodyPr>
            <a:normAutofit/>
          </a:bodyPr>
          <a:lstStyle/>
          <a:p>
            <a:r>
              <a:rPr lang="pl-PL" dirty="0"/>
              <a:t>Amazon</a:t>
            </a:r>
          </a:p>
          <a:p>
            <a:r>
              <a:rPr lang="pl-PL" dirty="0"/>
              <a:t>Google</a:t>
            </a:r>
          </a:p>
          <a:p>
            <a:r>
              <a:rPr lang="pl-PL" dirty="0" err="1"/>
              <a:t>Alibaba</a:t>
            </a:r>
            <a:endParaRPr lang="pl-PL" dirty="0"/>
          </a:p>
          <a:p>
            <a:r>
              <a:rPr lang="pl-PL" dirty="0"/>
              <a:t>Microsoft</a:t>
            </a:r>
          </a:p>
          <a:p>
            <a:r>
              <a:rPr lang="pl-PL" dirty="0"/>
              <a:t>IBM, Oracle, SAP, </a:t>
            </a:r>
            <a:r>
              <a:rPr lang="pl-PL" dirty="0" err="1"/>
              <a:t>Salesforce</a:t>
            </a:r>
            <a:r>
              <a:rPr lang="pl-PL" dirty="0"/>
              <a:t>…</a:t>
            </a:r>
          </a:p>
        </p:txBody>
      </p:sp>
    </p:spTree>
    <p:extLst>
      <p:ext uri="{BB962C8B-B14F-4D97-AF65-F5344CB8AC3E}">
        <p14:creationId xmlns:p14="http://schemas.microsoft.com/office/powerpoint/2010/main" val="2851319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See the source image">
            <a:extLst>
              <a:ext uri="{FF2B5EF4-FFF2-40B4-BE49-F238E27FC236}">
                <a16:creationId xmlns:a16="http://schemas.microsoft.com/office/drawing/2014/main" id="{D726AE10-7A48-43ED-84B7-3A4E475591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 y="643467"/>
            <a:ext cx="1071359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803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1"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3"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4"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4" name="Title 3">
            <a:extLst>
              <a:ext uri="{FF2B5EF4-FFF2-40B4-BE49-F238E27FC236}">
                <a16:creationId xmlns:a16="http://schemas.microsoft.com/office/drawing/2014/main" id="{7F26BFC9-0DF2-4EA6-9D26-C30AEF543761}"/>
              </a:ext>
            </a:extLst>
          </p:cNvPr>
          <p:cNvSpPr>
            <a:spLocks noGrp="1"/>
          </p:cNvSpPr>
          <p:nvPr>
            <p:ph type="title"/>
          </p:nvPr>
        </p:nvSpPr>
        <p:spPr>
          <a:xfrm>
            <a:off x="1018190" y="924232"/>
            <a:ext cx="8174971" cy="3285866"/>
          </a:xfrm>
        </p:spPr>
        <p:txBody>
          <a:bodyPr vert="horz" lIns="91440" tIns="45720" rIns="91440" bIns="45720" rtlCol="0" anchor="b">
            <a:normAutofit/>
          </a:bodyPr>
          <a:lstStyle/>
          <a:p>
            <a:pPr algn="l"/>
            <a:r>
              <a:rPr lang="en-US" sz="6200"/>
              <a:t>Zagadnienia związane z chmurą</a:t>
            </a:r>
          </a:p>
        </p:txBody>
      </p:sp>
      <p:sp>
        <p:nvSpPr>
          <p:cNvPr id="5" name="Text Placeholder 4">
            <a:extLst>
              <a:ext uri="{FF2B5EF4-FFF2-40B4-BE49-F238E27FC236}">
                <a16:creationId xmlns:a16="http://schemas.microsoft.com/office/drawing/2014/main" id="{D6A96F21-E10E-498C-A391-6F16BBAAC665}"/>
              </a:ext>
            </a:extLst>
          </p:cNvPr>
          <p:cNvSpPr>
            <a:spLocks noGrp="1"/>
          </p:cNvSpPr>
          <p:nvPr>
            <p:ph type="body" idx="1"/>
          </p:nvPr>
        </p:nvSpPr>
        <p:spPr>
          <a:xfrm>
            <a:off x="1018190" y="4210098"/>
            <a:ext cx="7178070" cy="863348"/>
          </a:xfrm>
        </p:spPr>
        <p:txBody>
          <a:bodyPr vert="horz" lIns="91440" tIns="45720" rIns="91440" bIns="45720" rtlCol="0" anchor="t">
            <a:normAutofit/>
          </a:bodyPr>
          <a:lstStyle/>
          <a:p>
            <a:pPr algn="l"/>
            <a:endParaRPr lang="en-US" sz="2100"/>
          </a:p>
        </p:txBody>
      </p:sp>
    </p:spTree>
    <p:extLst>
      <p:ext uri="{BB962C8B-B14F-4D97-AF65-F5344CB8AC3E}">
        <p14:creationId xmlns:p14="http://schemas.microsoft.com/office/powerpoint/2010/main" val="229103714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EAE2-E6B9-4E3F-B5A5-6A384AF5CEF3}"/>
              </a:ext>
            </a:extLst>
          </p:cNvPr>
          <p:cNvSpPr>
            <a:spLocks noGrp="1"/>
          </p:cNvSpPr>
          <p:nvPr>
            <p:ph type="title"/>
          </p:nvPr>
        </p:nvSpPr>
        <p:spPr/>
        <p:txBody>
          <a:bodyPr/>
          <a:lstStyle/>
          <a:p>
            <a:r>
              <a:rPr lang="pl-PL" dirty="0"/>
              <a:t>SLA</a:t>
            </a:r>
          </a:p>
        </p:txBody>
      </p:sp>
      <p:sp>
        <p:nvSpPr>
          <p:cNvPr id="3" name="Content Placeholder 2">
            <a:extLst>
              <a:ext uri="{FF2B5EF4-FFF2-40B4-BE49-F238E27FC236}">
                <a16:creationId xmlns:a16="http://schemas.microsoft.com/office/drawing/2014/main" id="{FD7AD01F-CD34-4379-84F8-D4AAB0327899}"/>
              </a:ext>
            </a:extLst>
          </p:cNvPr>
          <p:cNvSpPr>
            <a:spLocks noGrp="1"/>
          </p:cNvSpPr>
          <p:nvPr>
            <p:ph idx="1"/>
          </p:nvPr>
        </p:nvSpPr>
        <p:spPr/>
        <p:txBody>
          <a:bodyPr/>
          <a:lstStyle/>
          <a:p>
            <a:r>
              <a:rPr lang="pl-PL" dirty="0"/>
              <a:t>Service Level Agreement</a:t>
            </a:r>
          </a:p>
          <a:p>
            <a:r>
              <a:rPr lang="pl-PL" dirty="0"/>
              <a:t>Określa spodziewany </a:t>
            </a:r>
            <a:r>
              <a:rPr lang="pl-PL" dirty="0" err="1"/>
              <a:t>uptime</a:t>
            </a:r>
            <a:r>
              <a:rPr lang="pl-PL" dirty="0"/>
              <a:t>(w %) usługi </a:t>
            </a:r>
          </a:p>
          <a:p>
            <a:r>
              <a:rPr lang="pl-PL" dirty="0"/>
              <a:t>Przekroczenie </a:t>
            </a:r>
            <a:r>
              <a:rPr lang="pl-PL" dirty="0" err="1"/>
              <a:t>downtime’u</a:t>
            </a:r>
            <a:r>
              <a:rPr lang="pl-PL" dirty="0"/>
              <a:t> usługi jest podstawą do rekompensaty u dostawcy</a:t>
            </a:r>
          </a:p>
        </p:txBody>
      </p:sp>
    </p:spTree>
    <p:extLst>
      <p:ext uri="{BB962C8B-B14F-4D97-AF65-F5344CB8AC3E}">
        <p14:creationId xmlns:p14="http://schemas.microsoft.com/office/powerpoint/2010/main" val="682723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FF51-AE56-4CE4-A00E-7559AD641D3F}"/>
              </a:ext>
            </a:extLst>
          </p:cNvPr>
          <p:cNvSpPr>
            <a:spLocks noGrp="1"/>
          </p:cNvSpPr>
          <p:nvPr>
            <p:ph type="title"/>
          </p:nvPr>
        </p:nvSpPr>
        <p:spPr>
          <a:xfrm>
            <a:off x="1484311" y="1081548"/>
            <a:ext cx="3333495" cy="1504335"/>
          </a:xfrm>
        </p:spPr>
        <p:txBody>
          <a:bodyPr>
            <a:normAutofit/>
          </a:bodyPr>
          <a:lstStyle/>
          <a:p>
            <a:r>
              <a:rPr lang="pl-PL" sz="2400"/>
              <a:t>SLA - formuły</a:t>
            </a:r>
          </a:p>
        </p:txBody>
      </p:sp>
      <p:sp>
        <p:nvSpPr>
          <p:cNvPr id="3" name="Content Placeholder 2">
            <a:extLst>
              <a:ext uri="{FF2B5EF4-FFF2-40B4-BE49-F238E27FC236}">
                <a16:creationId xmlns:a16="http://schemas.microsoft.com/office/drawing/2014/main" id="{1838380B-634D-4845-8D4D-43F096A15FA5}"/>
              </a:ext>
            </a:extLst>
          </p:cNvPr>
          <p:cNvSpPr>
            <a:spLocks noGrp="1"/>
          </p:cNvSpPr>
          <p:nvPr>
            <p:ph idx="1"/>
          </p:nvPr>
        </p:nvSpPr>
        <p:spPr>
          <a:xfrm>
            <a:off x="1484311" y="2666999"/>
            <a:ext cx="3333496" cy="3124201"/>
          </a:xfrm>
        </p:spPr>
        <p:txBody>
          <a:bodyPr anchor="t">
            <a:normAutofit fontScale="92500" lnSpcReduction="10000"/>
          </a:bodyPr>
          <a:lstStyle/>
          <a:p>
            <a:r>
              <a:rPr lang="pl-PL" sz="1600" dirty="0"/>
              <a:t>Prawdopodobieństwo, że obie usługi nie działają: </a:t>
            </a:r>
          </a:p>
          <a:p>
            <a:pPr marL="0" indent="0" algn="ctr">
              <a:buNone/>
            </a:pPr>
            <a:r>
              <a:rPr lang="pl-PL" sz="1600" b="1" dirty="0"/>
              <a:t>P(A)*P(B) = 0.0005 * 0.0005 = 0,00000025</a:t>
            </a:r>
          </a:p>
          <a:p>
            <a:r>
              <a:rPr lang="pl-PL" sz="1600" dirty="0"/>
              <a:t>Prawdopodobieństwo, że jedna z nich nie działa:</a:t>
            </a:r>
          </a:p>
          <a:p>
            <a:pPr marL="0" indent="0" algn="ctr">
              <a:buNone/>
            </a:pPr>
            <a:r>
              <a:rPr lang="pl-PL" sz="1600" b="1" dirty="0"/>
              <a:t> P(A)+P(B) = 0.001</a:t>
            </a:r>
          </a:p>
          <a:p>
            <a:r>
              <a:rPr lang="pl-PL" sz="1600" dirty="0"/>
              <a:t>Zakładając, że zdarzenia są niezależne: </a:t>
            </a:r>
          </a:p>
          <a:p>
            <a:pPr marL="0" indent="0" algn="ctr">
              <a:buNone/>
            </a:pPr>
            <a:r>
              <a:rPr lang="pl-PL" sz="1600" b="1" dirty="0"/>
              <a:t>P(A,B) = P(A) + P(B) - P(A)*P(B) = 0.001 - 0,00000025 = 0,00099975</a:t>
            </a:r>
          </a:p>
        </p:txBody>
      </p:sp>
      <p:pic>
        <p:nvPicPr>
          <p:cNvPr id="2050" name="Picture 2" descr="Serial Availability">
            <a:extLst>
              <a:ext uri="{FF2B5EF4-FFF2-40B4-BE49-F238E27FC236}">
                <a16:creationId xmlns:a16="http://schemas.microsoft.com/office/drawing/2014/main" id="{C20768A4-09A2-4F63-AC40-81506F1C92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62033" y="1860109"/>
            <a:ext cx="6240990" cy="2704429"/>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DB52F0-B067-4026-9F6F-865000B6EBAE}"/>
              </a:ext>
            </a:extLst>
          </p:cNvPr>
          <p:cNvSpPr txBox="1"/>
          <p:nvPr/>
        </p:nvSpPr>
        <p:spPr>
          <a:xfrm>
            <a:off x="6488723" y="5791200"/>
            <a:ext cx="4499117" cy="369332"/>
          </a:xfrm>
          <a:prstGeom prst="rect">
            <a:avLst/>
          </a:prstGeom>
          <a:noFill/>
        </p:spPr>
        <p:txBody>
          <a:bodyPr wrap="none" rtlCol="0">
            <a:spAutoFit/>
          </a:bodyPr>
          <a:lstStyle/>
          <a:p>
            <a:r>
              <a:rPr lang="pl-PL" b="1" dirty="0"/>
              <a:t>1 – 0,00099975 = 0,99900025 = 99,900025 %</a:t>
            </a:r>
          </a:p>
        </p:txBody>
      </p:sp>
    </p:spTree>
    <p:extLst>
      <p:ext uri="{BB962C8B-B14F-4D97-AF65-F5344CB8AC3E}">
        <p14:creationId xmlns:p14="http://schemas.microsoft.com/office/powerpoint/2010/main" val="3891467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79" name="Rectangle 78">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See the source image">
            <a:extLst>
              <a:ext uri="{FF2B5EF4-FFF2-40B4-BE49-F238E27FC236}">
                <a16:creationId xmlns:a16="http://schemas.microsoft.com/office/drawing/2014/main" id="{880957F2-B593-4DB3-B331-911172FF72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89" b="107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9DF4A47-6037-47CA-8A4E-D59238555509}"/>
              </a:ext>
            </a:extLst>
          </p:cNvPr>
          <p:cNvSpPr>
            <a:spLocks noGrp="1"/>
          </p:cNvSpPr>
          <p:nvPr>
            <p:ph type="title"/>
          </p:nvPr>
        </p:nvSpPr>
        <p:spPr>
          <a:xfrm>
            <a:off x="685800" y="1634067"/>
            <a:ext cx="4080932" cy="3310468"/>
          </a:xfrm>
        </p:spPr>
        <p:txBody>
          <a:bodyPr vert="horz" lIns="91440" tIns="45720" rIns="91440" bIns="45720" rtlCol="0" anchor="b">
            <a:normAutofit/>
          </a:bodyPr>
          <a:lstStyle/>
          <a:p>
            <a:pPr algn="l"/>
            <a:r>
              <a:rPr lang="en-US" sz="5400">
                <a:solidFill>
                  <a:schemeClr val="bg1"/>
                </a:solidFill>
              </a:rPr>
              <a:t>Kto używa chmury?</a:t>
            </a:r>
          </a:p>
        </p:txBody>
      </p:sp>
      <p:sp>
        <p:nvSpPr>
          <p:cNvPr id="5" name="Text Placeholder 4">
            <a:extLst>
              <a:ext uri="{FF2B5EF4-FFF2-40B4-BE49-F238E27FC236}">
                <a16:creationId xmlns:a16="http://schemas.microsoft.com/office/drawing/2014/main" id="{BF0D8685-15FE-40AB-BB2E-FE7378A0B700}"/>
              </a:ext>
            </a:extLst>
          </p:cNvPr>
          <p:cNvSpPr>
            <a:spLocks noGrp="1"/>
          </p:cNvSpPr>
          <p:nvPr>
            <p:ph type="body" idx="1"/>
          </p:nvPr>
        </p:nvSpPr>
        <p:spPr>
          <a:xfrm>
            <a:off x="685800" y="4944534"/>
            <a:ext cx="4080933" cy="939799"/>
          </a:xfrm>
        </p:spPr>
        <p:txBody>
          <a:bodyPr vert="horz" lIns="91440" tIns="45720" rIns="91440" bIns="45720" rtlCol="0" anchor="t">
            <a:normAutofit/>
          </a:bodyPr>
          <a:lstStyle/>
          <a:p>
            <a:pPr algn="l"/>
            <a:endParaRPr lang="en-US" sz="2100">
              <a:solidFill>
                <a:schemeClr val="bg1"/>
              </a:solidFill>
            </a:endParaRPr>
          </a:p>
        </p:txBody>
      </p:sp>
      <p:grpSp>
        <p:nvGrpSpPr>
          <p:cNvPr id="83" name="Group 82">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84"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85"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86"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7"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88"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89"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879641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EAE2-E6B9-4E3F-B5A5-6A384AF5CEF3}"/>
              </a:ext>
            </a:extLst>
          </p:cNvPr>
          <p:cNvSpPr>
            <a:spLocks noGrp="1"/>
          </p:cNvSpPr>
          <p:nvPr>
            <p:ph type="title"/>
          </p:nvPr>
        </p:nvSpPr>
        <p:spPr/>
        <p:txBody>
          <a:bodyPr/>
          <a:lstStyle/>
          <a:p>
            <a:r>
              <a:rPr lang="pl-PL" dirty="0"/>
              <a:t>SLA - wyliczenie</a:t>
            </a:r>
          </a:p>
        </p:txBody>
      </p:sp>
      <p:sp>
        <p:nvSpPr>
          <p:cNvPr id="5" name="Content Placeholder 4">
            <a:extLst>
              <a:ext uri="{FF2B5EF4-FFF2-40B4-BE49-F238E27FC236}">
                <a16:creationId xmlns:a16="http://schemas.microsoft.com/office/drawing/2014/main" id="{8CCFEC11-45C4-4A12-B84E-83B7D7204408}"/>
              </a:ext>
            </a:extLst>
          </p:cNvPr>
          <p:cNvSpPr>
            <a:spLocks noGrp="1"/>
          </p:cNvSpPr>
          <p:nvPr>
            <p:ph idx="1"/>
          </p:nvPr>
        </p:nvSpPr>
        <p:spPr/>
        <p:txBody>
          <a:bodyPr/>
          <a:lstStyle/>
          <a:p>
            <a:endParaRPr lang="pl-PL"/>
          </a:p>
        </p:txBody>
      </p:sp>
      <p:pic>
        <p:nvPicPr>
          <p:cNvPr id="6" name="Picture 5">
            <a:extLst>
              <a:ext uri="{FF2B5EF4-FFF2-40B4-BE49-F238E27FC236}">
                <a16:creationId xmlns:a16="http://schemas.microsoft.com/office/drawing/2014/main" id="{7B1A0F71-9F87-4332-A58D-5D6475A4FC8B}"/>
              </a:ext>
            </a:extLst>
          </p:cNvPr>
          <p:cNvPicPr>
            <a:picLocks noChangeAspect="1"/>
          </p:cNvPicPr>
          <p:nvPr/>
        </p:nvPicPr>
        <p:blipFill>
          <a:blip r:embed="rId2"/>
          <a:stretch>
            <a:fillRect/>
          </a:stretch>
        </p:blipFill>
        <p:spPr>
          <a:xfrm>
            <a:off x="728662" y="628650"/>
            <a:ext cx="10734675" cy="5600700"/>
          </a:xfrm>
          <a:prstGeom prst="rect">
            <a:avLst/>
          </a:prstGeom>
        </p:spPr>
      </p:pic>
    </p:spTree>
    <p:extLst>
      <p:ext uri="{BB962C8B-B14F-4D97-AF65-F5344CB8AC3E}">
        <p14:creationId xmlns:p14="http://schemas.microsoft.com/office/powerpoint/2010/main" val="4023347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242F5-A6B6-4EA5-9A60-4BAC31F8A895}"/>
              </a:ext>
            </a:extLst>
          </p:cNvPr>
          <p:cNvSpPr>
            <a:spLocks noGrp="1"/>
          </p:cNvSpPr>
          <p:nvPr>
            <p:ph type="title"/>
          </p:nvPr>
        </p:nvSpPr>
        <p:spPr>
          <a:xfrm>
            <a:off x="1189702" y="1261872"/>
            <a:ext cx="3145536" cy="4334256"/>
          </a:xfrm>
        </p:spPr>
        <p:txBody>
          <a:bodyPr>
            <a:normAutofit/>
          </a:bodyPr>
          <a:lstStyle/>
          <a:p>
            <a:pPr algn="r"/>
            <a:r>
              <a:rPr lang="pl-PL" sz="3600" dirty="0"/>
              <a:t>Ćwiczenie</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544230-15ED-4B4D-A323-BA8531B14C53}"/>
              </a:ext>
            </a:extLst>
          </p:cNvPr>
          <p:cNvSpPr>
            <a:spLocks noGrp="1"/>
          </p:cNvSpPr>
          <p:nvPr>
            <p:ph idx="1"/>
          </p:nvPr>
        </p:nvSpPr>
        <p:spPr>
          <a:xfrm>
            <a:off x="5007932" y="1261873"/>
            <a:ext cx="5951013" cy="4449422"/>
          </a:xfrm>
        </p:spPr>
        <p:txBody>
          <a:bodyPr>
            <a:normAutofit/>
          </a:bodyPr>
          <a:lstStyle/>
          <a:p>
            <a:pPr marL="0" indent="0">
              <a:buNone/>
            </a:pPr>
            <a:r>
              <a:rPr lang="pl-PL" sz="2000" dirty="0"/>
              <a:t>Obliczanie SLA dla replikowanej architektury</a:t>
            </a:r>
          </a:p>
        </p:txBody>
      </p:sp>
    </p:spTree>
    <p:extLst>
      <p:ext uri="{BB962C8B-B14F-4D97-AF65-F5344CB8AC3E}">
        <p14:creationId xmlns:p14="http://schemas.microsoft.com/office/powerpoint/2010/main" val="294794461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ectangle 78">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5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erial and Parallel Availability">
            <a:extLst>
              <a:ext uri="{FF2B5EF4-FFF2-40B4-BE49-F238E27FC236}">
                <a16:creationId xmlns:a16="http://schemas.microsoft.com/office/drawing/2014/main" id="{02CEC07A-BED1-495C-9B24-FD77D2BC594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64951" y="643467"/>
            <a:ext cx="1046209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808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19" name="Freeform: Shape 18">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1" name="Freeform: Shape 20">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3" name="Freeform: Shape 22">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5" name="Freeform: Shape 24">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4" name="Title 3">
            <a:extLst>
              <a:ext uri="{FF2B5EF4-FFF2-40B4-BE49-F238E27FC236}">
                <a16:creationId xmlns:a16="http://schemas.microsoft.com/office/drawing/2014/main" id="{EBB39BF4-840D-4F70-B009-42836F8E710F}"/>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en-US" sz="7200" dirty="0"/>
              <a:t>99.989900 %</a:t>
            </a:r>
          </a:p>
        </p:txBody>
      </p:sp>
    </p:spTree>
    <p:extLst>
      <p:ext uri="{BB962C8B-B14F-4D97-AF65-F5344CB8AC3E}">
        <p14:creationId xmlns:p14="http://schemas.microsoft.com/office/powerpoint/2010/main" val="935483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C0962-8116-4057-967B-CAE47DAAA302}"/>
              </a:ext>
            </a:extLst>
          </p:cNvPr>
          <p:cNvPicPr>
            <a:picLocks noChangeAspect="1"/>
          </p:cNvPicPr>
          <p:nvPr/>
        </p:nvPicPr>
        <p:blipFill rotWithShape="1">
          <a:blip r:embed="rId2"/>
          <a:srcRect b="8907"/>
          <a:stretch/>
        </p:blipFill>
        <p:spPr>
          <a:xfrm>
            <a:off x="20" y="10"/>
            <a:ext cx="12191980" cy="6857990"/>
          </a:xfrm>
          <a:prstGeom prst="rect">
            <a:avLst/>
          </a:prstGeom>
        </p:spPr>
      </p:pic>
    </p:spTree>
    <p:extLst>
      <p:ext uri="{BB962C8B-B14F-4D97-AF65-F5344CB8AC3E}">
        <p14:creationId xmlns:p14="http://schemas.microsoft.com/office/powerpoint/2010/main" val="3903453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05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erial and Parallel Availability">
            <a:extLst>
              <a:ext uri="{FF2B5EF4-FFF2-40B4-BE49-F238E27FC236}">
                <a16:creationId xmlns:a16="http://schemas.microsoft.com/office/drawing/2014/main" id="{77427CB1-19D5-40BC-8C33-02B222B44F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8268" y="643467"/>
            <a:ext cx="1017546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98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79" name="Rectangle 78">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ee the source image">
            <a:extLst>
              <a:ext uri="{FF2B5EF4-FFF2-40B4-BE49-F238E27FC236}">
                <a16:creationId xmlns:a16="http://schemas.microsoft.com/office/drawing/2014/main" id="{1F49FD43-EEE7-4181-95E9-6A1985C18097}"/>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8176" b="369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79189F-788E-4EDB-BB37-857B6E55C49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a:t>Serverless</a:t>
            </a:r>
          </a:p>
        </p:txBody>
      </p:sp>
    </p:spTree>
    <p:extLst>
      <p:ext uri="{BB962C8B-B14F-4D97-AF65-F5344CB8AC3E}">
        <p14:creationId xmlns:p14="http://schemas.microsoft.com/office/powerpoint/2010/main" val="228108954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85A81-8E92-4B4C-86AC-6B5AC1049FCC}"/>
              </a:ext>
            </a:extLst>
          </p:cNvPr>
          <p:cNvSpPr>
            <a:spLocks noGrp="1"/>
          </p:cNvSpPr>
          <p:nvPr>
            <p:ph type="title"/>
          </p:nvPr>
        </p:nvSpPr>
        <p:spPr/>
        <p:txBody>
          <a:bodyPr/>
          <a:lstStyle/>
          <a:p>
            <a:r>
              <a:rPr lang="pl-PL" dirty="0"/>
              <a:t>Dwie definicje</a:t>
            </a:r>
          </a:p>
        </p:txBody>
      </p:sp>
      <p:sp>
        <p:nvSpPr>
          <p:cNvPr id="4" name="Text Placeholder 3">
            <a:extLst>
              <a:ext uri="{FF2B5EF4-FFF2-40B4-BE49-F238E27FC236}">
                <a16:creationId xmlns:a16="http://schemas.microsoft.com/office/drawing/2014/main" id="{E261613B-EC6D-427F-BEBB-A43873B2C846}"/>
              </a:ext>
            </a:extLst>
          </p:cNvPr>
          <p:cNvSpPr>
            <a:spLocks noGrp="1"/>
          </p:cNvSpPr>
          <p:nvPr>
            <p:ph type="body" idx="1"/>
          </p:nvPr>
        </p:nvSpPr>
        <p:spPr/>
        <p:txBody>
          <a:bodyPr/>
          <a:lstStyle/>
          <a:p>
            <a:r>
              <a:rPr lang="pl-PL" dirty="0" err="1"/>
              <a:t>Function</a:t>
            </a:r>
            <a:r>
              <a:rPr lang="pl-PL" dirty="0"/>
              <a:t>-as-a-Service</a:t>
            </a:r>
          </a:p>
        </p:txBody>
      </p:sp>
      <p:sp>
        <p:nvSpPr>
          <p:cNvPr id="5" name="Content Placeholder 4">
            <a:extLst>
              <a:ext uri="{FF2B5EF4-FFF2-40B4-BE49-F238E27FC236}">
                <a16:creationId xmlns:a16="http://schemas.microsoft.com/office/drawing/2014/main" id="{348B5BA6-4580-43E2-A17C-EA2CA42C9B01}"/>
              </a:ext>
            </a:extLst>
          </p:cNvPr>
          <p:cNvSpPr>
            <a:spLocks noGrp="1"/>
          </p:cNvSpPr>
          <p:nvPr>
            <p:ph sz="half" idx="2"/>
          </p:nvPr>
        </p:nvSpPr>
        <p:spPr/>
        <p:txBody>
          <a:bodyPr/>
          <a:lstStyle/>
          <a:p>
            <a:r>
              <a:rPr lang="pl-PL" dirty="0" err="1"/>
              <a:t>Zarządzalna</a:t>
            </a:r>
            <a:r>
              <a:rPr lang="pl-PL" dirty="0"/>
              <a:t> usługa oferująca możliwość wywołania kodu w chmurze</a:t>
            </a:r>
          </a:p>
          <a:p>
            <a:r>
              <a:rPr lang="pl-PL" dirty="0"/>
              <a:t>Oparta o </a:t>
            </a:r>
            <a:r>
              <a:rPr lang="pl-PL" dirty="0" err="1"/>
              <a:t>triggery</a:t>
            </a:r>
            <a:endParaRPr lang="pl-PL" dirty="0"/>
          </a:p>
          <a:p>
            <a:r>
              <a:rPr lang="pl-PL" dirty="0"/>
              <a:t>Wbudowanie </a:t>
            </a:r>
            <a:r>
              <a:rPr lang="pl-PL" dirty="0" err="1"/>
              <a:t>bindingi</a:t>
            </a:r>
            <a:r>
              <a:rPr lang="pl-PL" dirty="0"/>
              <a:t> integrujące </a:t>
            </a:r>
            <a:r>
              <a:rPr lang="pl-PL" dirty="0" err="1"/>
              <a:t>runtime</a:t>
            </a:r>
            <a:r>
              <a:rPr lang="pl-PL" dirty="0"/>
              <a:t> z innymi usługami w chmurze</a:t>
            </a:r>
          </a:p>
          <a:p>
            <a:r>
              <a:rPr lang="pl-PL" dirty="0" err="1"/>
              <a:t>Pay</a:t>
            </a:r>
            <a:r>
              <a:rPr lang="pl-PL" dirty="0"/>
              <a:t>-as-</a:t>
            </a:r>
            <a:r>
              <a:rPr lang="pl-PL" dirty="0" err="1"/>
              <a:t>you</a:t>
            </a:r>
            <a:r>
              <a:rPr lang="pl-PL" dirty="0"/>
              <a:t>-go</a:t>
            </a:r>
          </a:p>
        </p:txBody>
      </p:sp>
      <p:sp>
        <p:nvSpPr>
          <p:cNvPr id="6" name="Text Placeholder 5">
            <a:extLst>
              <a:ext uri="{FF2B5EF4-FFF2-40B4-BE49-F238E27FC236}">
                <a16:creationId xmlns:a16="http://schemas.microsoft.com/office/drawing/2014/main" id="{12A13312-D4F4-4705-B78A-6F01178CBB82}"/>
              </a:ext>
            </a:extLst>
          </p:cNvPr>
          <p:cNvSpPr>
            <a:spLocks noGrp="1"/>
          </p:cNvSpPr>
          <p:nvPr>
            <p:ph type="body" sz="quarter" idx="3"/>
          </p:nvPr>
        </p:nvSpPr>
        <p:spPr/>
        <p:txBody>
          <a:bodyPr/>
          <a:lstStyle/>
          <a:p>
            <a:r>
              <a:rPr lang="pl-PL" dirty="0" err="1"/>
              <a:t>Serverless</a:t>
            </a:r>
            <a:endParaRPr lang="pl-PL" dirty="0"/>
          </a:p>
        </p:txBody>
      </p:sp>
      <p:sp>
        <p:nvSpPr>
          <p:cNvPr id="7" name="Content Placeholder 6">
            <a:extLst>
              <a:ext uri="{FF2B5EF4-FFF2-40B4-BE49-F238E27FC236}">
                <a16:creationId xmlns:a16="http://schemas.microsoft.com/office/drawing/2014/main" id="{307C7E15-FB67-41DB-9CFA-B7CB6D057757}"/>
              </a:ext>
            </a:extLst>
          </p:cNvPr>
          <p:cNvSpPr>
            <a:spLocks noGrp="1"/>
          </p:cNvSpPr>
          <p:nvPr>
            <p:ph sz="quarter" idx="4"/>
          </p:nvPr>
        </p:nvSpPr>
        <p:spPr/>
        <p:txBody>
          <a:bodyPr/>
          <a:lstStyle/>
          <a:p>
            <a:r>
              <a:rPr lang="pl-PL" dirty="0"/>
              <a:t>Usługi w których nie mamy dostępu do infrastruktury</a:t>
            </a:r>
          </a:p>
          <a:p>
            <a:r>
              <a:rPr lang="pl-PL" dirty="0"/>
              <a:t>Nie jesteśmy także w stanie określić liczby instancji, które obsługują nasz ruch</a:t>
            </a:r>
          </a:p>
          <a:p>
            <a:r>
              <a:rPr lang="pl-PL" dirty="0"/>
              <a:t>Ograniczone możliwości ingerencji w ustawienia jako cena za prostotę konfiguracji</a:t>
            </a:r>
          </a:p>
        </p:txBody>
      </p:sp>
    </p:spTree>
    <p:extLst>
      <p:ext uri="{BB962C8B-B14F-4D97-AF65-F5344CB8AC3E}">
        <p14:creationId xmlns:p14="http://schemas.microsoft.com/office/powerpoint/2010/main" val="2369948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C990EEC-F50B-4210-909B-C6749B647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E9C3F85D-435C-45BF-9CFC-7ACE930FAE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C0DB1233-B9FA-48CC-A8F7-ECF1C5E94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CC41E8BA-D332-434C-8935-990796DE7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F154EBF1-9FA5-411E-8F8A-6AFF90C64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7894F796-53FB-4E54-8A32-85097594C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E9AFBF9B-D14F-4860-93DD-65B0347D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EFBB9C89-4D5E-4197-9CF1-E4F1A5DBD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 name="Title 6">
            <a:extLst>
              <a:ext uri="{FF2B5EF4-FFF2-40B4-BE49-F238E27FC236}">
                <a16:creationId xmlns:a16="http://schemas.microsoft.com/office/drawing/2014/main" id="{C347667A-9FE6-48A9-931D-DB282BF5003B}"/>
              </a:ext>
            </a:extLst>
          </p:cNvPr>
          <p:cNvSpPr>
            <a:spLocks noGrp="1"/>
          </p:cNvSpPr>
          <p:nvPr>
            <p:ph type="title"/>
          </p:nvPr>
        </p:nvSpPr>
        <p:spPr>
          <a:xfrm>
            <a:off x="4056063" y="685800"/>
            <a:ext cx="7446961" cy="1752599"/>
          </a:xfrm>
        </p:spPr>
        <p:txBody>
          <a:bodyPr>
            <a:normAutofit/>
          </a:bodyPr>
          <a:lstStyle/>
          <a:p>
            <a:r>
              <a:rPr lang="pl-PL" dirty="0" err="1"/>
              <a:t>FaaS</a:t>
            </a:r>
            <a:r>
              <a:rPr lang="pl-PL" dirty="0"/>
              <a:t> - przykłady</a:t>
            </a:r>
          </a:p>
        </p:txBody>
      </p:sp>
      <p:pic>
        <p:nvPicPr>
          <p:cNvPr id="6146" name="Picture 2" descr="See the source image">
            <a:extLst>
              <a:ext uri="{FF2B5EF4-FFF2-40B4-BE49-F238E27FC236}">
                <a16:creationId xmlns:a16="http://schemas.microsoft.com/office/drawing/2014/main" id="{84454D73-5A74-4FAD-B03D-4DF2917B21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51" r="4" b="14275"/>
          <a:stretch/>
        </p:blipFill>
        <p:spPr bwMode="auto">
          <a:xfrm>
            <a:off x="20" y="1"/>
            <a:ext cx="3175466" cy="2622205"/>
          </a:xfrm>
          <a:custGeom>
            <a:avLst/>
            <a:gdLst>
              <a:gd name="connsiteX0" fmla="*/ 0 w 3175486"/>
              <a:gd name="connsiteY0" fmla="*/ 0 h 2622205"/>
              <a:gd name="connsiteX1" fmla="*/ 3175486 w 3175486"/>
              <a:gd name="connsiteY1" fmla="*/ 0 h 2622205"/>
              <a:gd name="connsiteX2" fmla="*/ 2733426 w 3175486"/>
              <a:gd name="connsiteY2" fmla="*/ 2622205 h 2622205"/>
              <a:gd name="connsiteX3" fmla="*/ 0 w 3175486"/>
              <a:gd name="connsiteY3" fmla="*/ 2160761 h 2622205"/>
            </a:gdLst>
            <a:ahLst/>
            <a:cxnLst>
              <a:cxn ang="0">
                <a:pos x="connsiteX0" y="connsiteY0"/>
              </a:cxn>
              <a:cxn ang="0">
                <a:pos x="connsiteX1" y="connsiteY1"/>
              </a:cxn>
              <a:cxn ang="0">
                <a:pos x="connsiteX2" y="connsiteY2"/>
              </a:cxn>
              <a:cxn ang="0">
                <a:pos x="connsiteX3" y="connsiteY3"/>
              </a:cxn>
            </a:cxnLst>
            <a:rect l="l" t="t" r="r" b="b"/>
            <a:pathLst>
              <a:path w="3175486" h="2622205">
                <a:moveTo>
                  <a:pt x="0" y="0"/>
                </a:moveTo>
                <a:lnTo>
                  <a:pt x="3175486" y="0"/>
                </a:lnTo>
                <a:lnTo>
                  <a:pt x="2733426" y="2622205"/>
                </a:lnTo>
                <a:lnTo>
                  <a:pt x="0" y="2160761"/>
                </a:lnTo>
                <a:close/>
              </a:path>
            </a:pathLst>
          </a:custGeom>
          <a:noFill/>
          <a:ln w="38100">
            <a:noFill/>
          </a:ln>
          <a:effectLst/>
          <a:extLst>
            <a:ext uri="{909E8E84-426E-40DD-AFC4-6F175D3DCCD1}">
              <a14:hiddenFill xmlns:a14="http://schemas.microsoft.com/office/drawing/2010/main">
                <a:solidFill>
                  <a:srgbClr val="FFFFFF"/>
                </a:solidFill>
              </a14:hiddenFill>
            </a:ext>
          </a:extLst>
        </p:spPr>
      </p:pic>
      <p:pic>
        <p:nvPicPr>
          <p:cNvPr id="6150" name="Picture 6" descr="See the source image">
            <a:extLst>
              <a:ext uri="{FF2B5EF4-FFF2-40B4-BE49-F238E27FC236}">
                <a16:creationId xmlns:a16="http://schemas.microsoft.com/office/drawing/2014/main" id="{6F2E0B3A-2C58-4B14-99B3-DB28312DA4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0" r="4538" b="-3"/>
          <a:stretch/>
        </p:blipFill>
        <p:spPr bwMode="auto">
          <a:xfrm>
            <a:off x="1" y="2160794"/>
            <a:ext cx="2733421" cy="3085156"/>
          </a:xfrm>
          <a:custGeom>
            <a:avLst/>
            <a:gdLst>
              <a:gd name="connsiteX0" fmla="*/ 0 w 2733421"/>
              <a:gd name="connsiteY0" fmla="*/ 0 h 3085156"/>
              <a:gd name="connsiteX1" fmla="*/ 2733421 w 2733421"/>
              <a:gd name="connsiteY1" fmla="*/ 461444 h 3085156"/>
              <a:gd name="connsiteX2" fmla="*/ 2294818 w 2733421"/>
              <a:gd name="connsiteY2" fmla="*/ 3063138 h 3085156"/>
              <a:gd name="connsiteX3" fmla="*/ 2310547 w 2733421"/>
              <a:gd name="connsiteY3" fmla="*/ 3085156 h 3085156"/>
              <a:gd name="connsiteX4" fmla="*/ 0 w 2733421"/>
              <a:gd name="connsiteY4" fmla="*/ 2741169 h 308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421" h="3085156">
                <a:moveTo>
                  <a:pt x="0" y="0"/>
                </a:moveTo>
                <a:lnTo>
                  <a:pt x="2733421" y="461444"/>
                </a:lnTo>
                <a:lnTo>
                  <a:pt x="2294818" y="3063138"/>
                </a:lnTo>
                <a:lnTo>
                  <a:pt x="2310547" y="3085156"/>
                </a:lnTo>
                <a:lnTo>
                  <a:pt x="0" y="2741169"/>
                </a:lnTo>
                <a:close/>
              </a:path>
            </a:pathLst>
          </a:custGeom>
          <a:noFill/>
          <a:ln w="38100">
            <a:noFill/>
          </a:ln>
          <a:effectLst/>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id="{B47B22C7-CEF9-4F21-850C-A61E0D8767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stCxn id="18" idx="0"/>
          </p:cNvCxnSpPr>
          <p:nvPr>
            <p:extLst>
              <p:ext uri="{386F3935-93C4-4BCD-93E2-E3B085C9AB24}">
                <p16:designElem xmlns:p16="http://schemas.microsoft.com/office/powerpoint/2015/main" val="1"/>
              </p:ext>
            </p:extLst>
          </p:nvPr>
        </p:nvCxnSpPr>
        <p:spPr>
          <a:xfrm>
            <a:off x="1" y="2160794"/>
            <a:ext cx="2733421" cy="46141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6148" name="Picture 4" descr="See the source image">
            <a:extLst>
              <a:ext uri="{FF2B5EF4-FFF2-40B4-BE49-F238E27FC236}">
                <a16:creationId xmlns:a16="http://schemas.microsoft.com/office/drawing/2014/main" id="{EF9DCB81-1854-4EE0-BDDB-67A6CAC2A2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5293" r="-4" b="-4"/>
          <a:stretch/>
        </p:blipFill>
        <p:spPr bwMode="auto">
          <a:xfrm>
            <a:off x="20" y="4901964"/>
            <a:ext cx="3459143" cy="1956037"/>
          </a:xfrm>
          <a:custGeom>
            <a:avLst/>
            <a:gdLst>
              <a:gd name="connsiteX0" fmla="*/ 0 w 3459163"/>
              <a:gd name="connsiteY0" fmla="*/ 0 h 1956037"/>
              <a:gd name="connsiteX1" fmla="*/ 2310547 w 3459163"/>
              <a:gd name="connsiteY1" fmla="*/ 343987 h 1956037"/>
              <a:gd name="connsiteX2" fmla="*/ 3459163 w 3459163"/>
              <a:gd name="connsiteY2" fmla="*/ 1951804 h 1956037"/>
              <a:gd name="connsiteX3" fmla="*/ 0 w 3459163"/>
              <a:gd name="connsiteY3" fmla="*/ 1956037 h 1956037"/>
            </a:gdLst>
            <a:ahLst/>
            <a:cxnLst>
              <a:cxn ang="0">
                <a:pos x="connsiteX0" y="connsiteY0"/>
              </a:cxn>
              <a:cxn ang="0">
                <a:pos x="connsiteX1" y="connsiteY1"/>
              </a:cxn>
              <a:cxn ang="0">
                <a:pos x="connsiteX2" y="connsiteY2"/>
              </a:cxn>
              <a:cxn ang="0">
                <a:pos x="connsiteX3" y="connsiteY3"/>
              </a:cxn>
            </a:cxnLst>
            <a:rect l="l" t="t" r="r" b="b"/>
            <a:pathLst>
              <a:path w="3459163" h="1956037">
                <a:moveTo>
                  <a:pt x="0" y="0"/>
                </a:moveTo>
                <a:lnTo>
                  <a:pt x="2310547" y="343987"/>
                </a:lnTo>
                <a:lnTo>
                  <a:pt x="3459163" y="1951804"/>
                </a:lnTo>
                <a:lnTo>
                  <a:pt x="0" y="1956037"/>
                </a:lnTo>
                <a:close/>
              </a:path>
            </a:pathLst>
          </a:custGeom>
          <a:noFill/>
          <a:ln w="38100">
            <a:noFill/>
          </a:ln>
          <a:effectLst/>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7FADFBC3-A288-41FA-9445-B6847F6AD7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892132"/>
            <a:ext cx="2360612" cy="34398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39D3CC6B-AFE3-49B1-B09D-6FC1491EB03F}"/>
              </a:ext>
            </a:extLst>
          </p:cNvPr>
          <p:cNvSpPr>
            <a:spLocks noGrp="1"/>
          </p:cNvSpPr>
          <p:nvPr>
            <p:ph idx="1"/>
          </p:nvPr>
        </p:nvSpPr>
        <p:spPr>
          <a:xfrm>
            <a:off x="4056062" y="2666999"/>
            <a:ext cx="7446961" cy="3124201"/>
          </a:xfrm>
        </p:spPr>
        <p:txBody>
          <a:bodyPr>
            <a:normAutofit/>
          </a:bodyPr>
          <a:lstStyle/>
          <a:p>
            <a:r>
              <a:rPr lang="pl-PL" dirty="0"/>
              <a:t>Azure </a:t>
            </a:r>
            <a:r>
              <a:rPr lang="pl-PL" dirty="0" err="1"/>
              <a:t>Functions</a:t>
            </a:r>
            <a:endParaRPr lang="pl-PL" dirty="0"/>
          </a:p>
          <a:p>
            <a:r>
              <a:rPr lang="pl-PL" dirty="0"/>
              <a:t>Google Cloud </a:t>
            </a:r>
            <a:r>
              <a:rPr lang="pl-PL" dirty="0" err="1"/>
              <a:t>Functions</a:t>
            </a:r>
            <a:endParaRPr lang="pl-PL" dirty="0"/>
          </a:p>
          <a:p>
            <a:r>
              <a:rPr lang="pl-PL" dirty="0"/>
              <a:t>AWS Lambda</a:t>
            </a:r>
          </a:p>
        </p:txBody>
      </p:sp>
    </p:spTree>
    <p:extLst>
      <p:ext uri="{BB962C8B-B14F-4D97-AF65-F5344CB8AC3E}">
        <p14:creationId xmlns:p14="http://schemas.microsoft.com/office/powerpoint/2010/main" val="248235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14CF-391D-48CB-B33B-82C30438CF20}"/>
              </a:ext>
            </a:extLst>
          </p:cNvPr>
          <p:cNvSpPr>
            <a:spLocks noGrp="1"/>
          </p:cNvSpPr>
          <p:nvPr>
            <p:ph type="title"/>
          </p:nvPr>
        </p:nvSpPr>
        <p:spPr>
          <a:xfrm>
            <a:off x="1484312" y="685800"/>
            <a:ext cx="5747778" cy="1752599"/>
          </a:xfrm>
        </p:spPr>
        <p:txBody>
          <a:bodyPr>
            <a:normAutofit/>
          </a:bodyPr>
          <a:lstStyle/>
          <a:p>
            <a:r>
              <a:rPr lang="pl-PL" dirty="0" err="1"/>
              <a:t>Serverless</a:t>
            </a:r>
            <a:r>
              <a:rPr lang="pl-PL" dirty="0"/>
              <a:t> - przykłady</a:t>
            </a:r>
          </a:p>
        </p:txBody>
      </p:sp>
      <p:sp>
        <p:nvSpPr>
          <p:cNvPr id="3" name="Content Placeholder 2">
            <a:extLst>
              <a:ext uri="{FF2B5EF4-FFF2-40B4-BE49-F238E27FC236}">
                <a16:creationId xmlns:a16="http://schemas.microsoft.com/office/drawing/2014/main" id="{07C6C906-71E6-453B-A883-2089DEDFB228}"/>
              </a:ext>
            </a:extLst>
          </p:cNvPr>
          <p:cNvSpPr>
            <a:spLocks noGrp="1"/>
          </p:cNvSpPr>
          <p:nvPr>
            <p:ph idx="1"/>
          </p:nvPr>
        </p:nvSpPr>
        <p:spPr>
          <a:xfrm>
            <a:off x="1484311" y="2666999"/>
            <a:ext cx="5747778" cy="3124201"/>
          </a:xfrm>
        </p:spPr>
        <p:txBody>
          <a:bodyPr>
            <a:normAutofit/>
          </a:bodyPr>
          <a:lstStyle/>
          <a:p>
            <a:r>
              <a:rPr lang="pl-PL" dirty="0"/>
              <a:t>AWS </a:t>
            </a:r>
            <a:r>
              <a:rPr lang="pl-PL" dirty="0" err="1"/>
              <a:t>DynamoDB</a:t>
            </a:r>
            <a:endParaRPr lang="pl-PL" dirty="0"/>
          </a:p>
          <a:p>
            <a:r>
              <a:rPr lang="pl-PL" dirty="0"/>
              <a:t>Azure </a:t>
            </a:r>
            <a:r>
              <a:rPr lang="pl-PL" dirty="0" err="1"/>
              <a:t>Cosmos</a:t>
            </a:r>
            <a:r>
              <a:rPr lang="pl-PL" dirty="0"/>
              <a:t> DB</a:t>
            </a:r>
          </a:p>
        </p:txBody>
      </p:sp>
      <p:pic>
        <p:nvPicPr>
          <p:cNvPr id="7172" name="Picture 4" descr="See the source image">
            <a:extLst>
              <a:ext uri="{FF2B5EF4-FFF2-40B4-BE49-F238E27FC236}">
                <a16:creationId xmlns:a16="http://schemas.microsoft.com/office/drawing/2014/main" id="{8A64EB8D-526B-4F97-AE34-3FB056676FC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67961" y="645285"/>
            <a:ext cx="2520043" cy="2520043"/>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FC934495-760A-4A1D-AC7D-850CEDC83A4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52943" y="3625187"/>
            <a:ext cx="3950079" cy="2054041"/>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47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046F8E-646C-4CB4-8801-32B41A7D37B9}"/>
              </a:ext>
            </a:extLst>
          </p:cNvPr>
          <p:cNvPicPr>
            <a:picLocks noChangeAspect="1"/>
          </p:cNvPicPr>
          <p:nvPr/>
        </p:nvPicPr>
        <p:blipFill>
          <a:blip r:embed="rId3"/>
          <a:stretch>
            <a:fillRect/>
          </a:stretch>
        </p:blipFill>
        <p:spPr>
          <a:xfrm>
            <a:off x="643467" y="2365756"/>
            <a:ext cx="10905066" cy="2126488"/>
          </a:xfrm>
          <a:prstGeom prst="rect">
            <a:avLst/>
          </a:prstGeom>
        </p:spPr>
      </p:pic>
    </p:spTree>
    <p:extLst>
      <p:ext uri="{BB962C8B-B14F-4D97-AF65-F5344CB8AC3E}">
        <p14:creationId xmlns:p14="http://schemas.microsoft.com/office/powerpoint/2010/main" val="2842357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1237-A27F-4822-8032-4522062BE15A}"/>
              </a:ext>
            </a:extLst>
          </p:cNvPr>
          <p:cNvSpPr>
            <a:spLocks noGrp="1"/>
          </p:cNvSpPr>
          <p:nvPr>
            <p:ph type="title"/>
          </p:nvPr>
        </p:nvSpPr>
        <p:spPr/>
        <p:txBody>
          <a:bodyPr/>
          <a:lstStyle/>
          <a:p>
            <a:r>
              <a:rPr lang="pl-PL" dirty="0"/>
              <a:t>Skalowanie</a:t>
            </a:r>
          </a:p>
        </p:txBody>
      </p:sp>
      <p:sp>
        <p:nvSpPr>
          <p:cNvPr id="3" name="Text Placeholder 2">
            <a:extLst>
              <a:ext uri="{FF2B5EF4-FFF2-40B4-BE49-F238E27FC236}">
                <a16:creationId xmlns:a16="http://schemas.microsoft.com/office/drawing/2014/main" id="{199F0078-97B2-477D-B759-B263878FC1E6}"/>
              </a:ext>
            </a:extLst>
          </p:cNvPr>
          <p:cNvSpPr>
            <a:spLocks noGrp="1"/>
          </p:cNvSpPr>
          <p:nvPr>
            <p:ph type="body" idx="1"/>
          </p:nvPr>
        </p:nvSpPr>
        <p:spPr/>
        <p:txBody>
          <a:bodyPr/>
          <a:lstStyle/>
          <a:p>
            <a:r>
              <a:rPr lang="pl-PL" dirty="0"/>
              <a:t>Wertykalne	</a:t>
            </a:r>
          </a:p>
        </p:txBody>
      </p:sp>
      <p:sp>
        <p:nvSpPr>
          <p:cNvPr id="4" name="Content Placeholder 3">
            <a:extLst>
              <a:ext uri="{FF2B5EF4-FFF2-40B4-BE49-F238E27FC236}">
                <a16:creationId xmlns:a16="http://schemas.microsoft.com/office/drawing/2014/main" id="{4CC068AD-7F22-489E-A442-2165BA83CFC4}"/>
              </a:ext>
            </a:extLst>
          </p:cNvPr>
          <p:cNvSpPr>
            <a:spLocks noGrp="1"/>
          </p:cNvSpPr>
          <p:nvPr>
            <p:ph sz="half" idx="2"/>
          </p:nvPr>
        </p:nvSpPr>
        <p:spPr/>
        <p:txBody>
          <a:bodyPr>
            <a:normAutofit lnSpcReduction="10000"/>
          </a:bodyPr>
          <a:lstStyle/>
          <a:p>
            <a:r>
              <a:rPr lang="pl-PL" dirty="0"/>
              <a:t>Dodajemy moc obliczeniową</a:t>
            </a:r>
          </a:p>
          <a:p>
            <a:r>
              <a:rPr lang="pl-PL" dirty="0"/>
              <a:t>Limit(w postaci CPU / pamięci / dysku)</a:t>
            </a:r>
          </a:p>
          <a:p>
            <a:r>
              <a:rPr lang="pl-PL" dirty="0"/>
              <a:t>Aplikacja musi wykorzystać dodatkową moc(rdzenie, wątki, pamięć)</a:t>
            </a:r>
          </a:p>
          <a:p>
            <a:r>
              <a:rPr lang="pl-PL" dirty="0"/>
              <a:t>Komplikacja aplikacji(wielowątkowość)</a:t>
            </a:r>
          </a:p>
        </p:txBody>
      </p:sp>
      <p:sp>
        <p:nvSpPr>
          <p:cNvPr id="5" name="Text Placeholder 4">
            <a:extLst>
              <a:ext uri="{FF2B5EF4-FFF2-40B4-BE49-F238E27FC236}">
                <a16:creationId xmlns:a16="http://schemas.microsoft.com/office/drawing/2014/main" id="{52476D24-AB16-451C-8006-CC079D4AFF84}"/>
              </a:ext>
            </a:extLst>
          </p:cNvPr>
          <p:cNvSpPr>
            <a:spLocks noGrp="1"/>
          </p:cNvSpPr>
          <p:nvPr>
            <p:ph type="body" sz="quarter" idx="3"/>
          </p:nvPr>
        </p:nvSpPr>
        <p:spPr/>
        <p:txBody>
          <a:bodyPr/>
          <a:lstStyle/>
          <a:p>
            <a:r>
              <a:rPr lang="pl-PL" dirty="0"/>
              <a:t>Horyzontalne</a:t>
            </a:r>
          </a:p>
        </p:txBody>
      </p:sp>
      <p:sp>
        <p:nvSpPr>
          <p:cNvPr id="6" name="Content Placeholder 5">
            <a:extLst>
              <a:ext uri="{FF2B5EF4-FFF2-40B4-BE49-F238E27FC236}">
                <a16:creationId xmlns:a16="http://schemas.microsoft.com/office/drawing/2014/main" id="{536ABC7F-2A20-4562-88A5-2CF5CCEECE71}"/>
              </a:ext>
            </a:extLst>
          </p:cNvPr>
          <p:cNvSpPr>
            <a:spLocks noGrp="1"/>
          </p:cNvSpPr>
          <p:nvPr>
            <p:ph sz="quarter" idx="4"/>
          </p:nvPr>
        </p:nvSpPr>
        <p:spPr/>
        <p:txBody>
          <a:bodyPr>
            <a:normAutofit lnSpcReduction="10000"/>
          </a:bodyPr>
          <a:lstStyle/>
          <a:p>
            <a:r>
              <a:rPr lang="pl-PL" dirty="0"/>
              <a:t>Dodajemy maszyny(instancje aplikacji)</a:t>
            </a:r>
          </a:p>
          <a:p>
            <a:r>
              <a:rPr lang="pl-PL" dirty="0"/>
              <a:t>Bez limitu*</a:t>
            </a:r>
          </a:p>
          <a:p>
            <a:r>
              <a:rPr lang="pl-PL" dirty="0"/>
              <a:t>Aplikacje jednowątkowe / wyspecjalizowane</a:t>
            </a:r>
          </a:p>
          <a:p>
            <a:r>
              <a:rPr lang="pl-PL" dirty="0"/>
              <a:t>Problem z współdzieleniem stanu(limit skalowalności aplikacji)</a:t>
            </a:r>
          </a:p>
          <a:p>
            <a:r>
              <a:rPr lang="pl-PL" dirty="0"/>
              <a:t>Może generować problemy na poziomie infrastruktury sieciowej(porty / połączenia)</a:t>
            </a:r>
          </a:p>
          <a:p>
            <a:endParaRPr lang="pl-PL" dirty="0"/>
          </a:p>
        </p:txBody>
      </p:sp>
    </p:spTree>
    <p:extLst>
      <p:ext uri="{BB962C8B-B14F-4D97-AF65-F5344CB8AC3E}">
        <p14:creationId xmlns:p14="http://schemas.microsoft.com/office/powerpoint/2010/main" val="3281787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1237-A27F-4822-8032-4522062BE15A}"/>
              </a:ext>
            </a:extLst>
          </p:cNvPr>
          <p:cNvSpPr>
            <a:spLocks noGrp="1"/>
          </p:cNvSpPr>
          <p:nvPr>
            <p:ph type="title"/>
          </p:nvPr>
        </p:nvSpPr>
        <p:spPr/>
        <p:txBody>
          <a:bodyPr/>
          <a:lstStyle/>
          <a:p>
            <a:r>
              <a:rPr lang="pl-PL" dirty="0"/>
              <a:t>Skalowanie - tryby</a:t>
            </a:r>
          </a:p>
        </p:txBody>
      </p:sp>
      <p:sp>
        <p:nvSpPr>
          <p:cNvPr id="3" name="Text Placeholder 2">
            <a:extLst>
              <a:ext uri="{FF2B5EF4-FFF2-40B4-BE49-F238E27FC236}">
                <a16:creationId xmlns:a16="http://schemas.microsoft.com/office/drawing/2014/main" id="{199F0078-97B2-477D-B759-B263878FC1E6}"/>
              </a:ext>
            </a:extLst>
          </p:cNvPr>
          <p:cNvSpPr>
            <a:spLocks noGrp="1"/>
          </p:cNvSpPr>
          <p:nvPr>
            <p:ph type="body" idx="1"/>
          </p:nvPr>
        </p:nvSpPr>
        <p:spPr/>
        <p:txBody>
          <a:bodyPr/>
          <a:lstStyle/>
          <a:p>
            <a:r>
              <a:rPr lang="pl-PL" dirty="0"/>
              <a:t>Manualne</a:t>
            </a:r>
          </a:p>
        </p:txBody>
      </p:sp>
      <p:sp>
        <p:nvSpPr>
          <p:cNvPr id="4" name="Content Placeholder 3">
            <a:extLst>
              <a:ext uri="{FF2B5EF4-FFF2-40B4-BE49-F238E27FC236}">
                <a16:creationId xmlns:a16="http://schemas.microsoft.com/office/drawing/2014/main" id="{4CC068AD-7F22-489E-A442-2165BA83CFC4}"/>
              </a:ext>
            </a:extLst>
          </p:cNvPr>
          <p:cNvSpPr>
            <a:spLocks noGrp="1"/>
          </p:cNvSpPr>
          <p:nvPr>
            <p:ph sz="half" idx="2"/>
          </p:nvPr>
        </p:nvSpPr>
        <p:spPr/>
        <p:txBody>
          <a:bodyPr>
            <a:normAutofit/>
          </a:bodyPr>
          <a:lstStyle/>
          <a:p>
            <a:r>
              <a:rPr lang="pl-PL" dirty="0"/>
              <a:t>Decydujemy ile instancji potrzebujemy</a:t>
            </a:r>
          </a:p>
          <a:p>
            <a:r>
              <a:rPr lang="pl-PL" dirty="0"/>
              <a:t>Wymaga ciągłego monitoringu</a:t>
            </a:r>
          </a:p>
          <a:p>
            <a:r>
              <a:rPr lang="pl-PL" dirty="0"/>
              <a:t>Nie wymaga implementacji</a:t>
            </a:r>
          </a:p>
          <a:p>
            <a:r>
              <a:rPr lang="pl-PL" dirty="0"/>
              <a:t>Z grubsza możliwe do zaimplementowania przy większości komponentów</a:t>
            </a:r>
          </a:p>
        </p:txBody>
      </p:sp>
      <p:sp>
        <p:nvSpPr>
          <p:cNvPr id="5" name="Text Placeholder 4">
            <a:extLst>
              <a:ext uri="{FF2B5EF4-FFF2-40B4-BE49-F238E27FC236}">
                <a16:creationId xmlns:a16="http://schemas.microsoft.com/office/drawing/2014/main" id="{52476D24-AB16-451C-8006-CC079D4AFF84}"/>
              </a:ext>
            </a:extLst>
          </p:cNvPr>
          <p:cNvSpPr>
            <a:spLocks noGrp="1"/>
          </p:cNvSpPr>
          <p:nvPr>
            <p:ph type="body" sz="quarter" idx="3"/>
          </p:nvPr>
        </p:nvSpPr>
        <p:spPr/>
        <p:txBody>
          <a:bodyPr/>
          <a:lstStyle/>
          <a:p>
            <a:r>
              <a:rPr lang="pl-PL" dirty="0"/>
              <a:t>Automatyczne</a:t>
            </a:r>
          </a:p>
        </p:txBody>
      </p:sp>
      <p:sp>
        <p:nvSpPr>
          <p:cNvPr id="6" name="Content Placeholder 5">
            <a:extLst>
              <a:ext uri="{FF2B5EF4-FFF2-40B4-BE49-F238E27FC236}">
                <a16:creationId xmlns:a16="http://schemas.microsoft.com/office/drawing/2014/main" id="{536ABC7F-2A20-4562-88A5-2CF5CCEECE71}"/>
              </a:ext>
            </a:extLst>
          </p:cNvPr>
          <p:cNvSpPr>
            <a:spLocks noGrp="1"/>
          </p:cNvSpPr>
          <p:nvPr>
            <p:ph sz="quarter" idx="4"/>
          </p:nvPr>
        </p:nvSpPr>
        <p:spPr/>
        <p:txBody>
          <a:bodyPr>
            <a:normAutofit/>
          </a:bodyPr>
          <a:lstStyle/>
          <a:p>
            <a:r>
              <a:rPr lang="pl-PL" dirty="0"/>
              <a:t>Zależne od usługi</a:t>
            </a:r>
          </a:p>
          <a:p>
            <a:r>
              <a:rPr lang="pl-PL" dirty="0"/>
              <a:t>Konfigurujemy reguły </a:t>
            </a:r>
            <a:r>
              <a:rPr lang="pl-PL" dirty="0" err="1"/>
              <a:t>autoskalowania</a:t>
            </a:r>
            <a:endParaRPr lang="pl-PL" dirty="0"/>
          </a:p>
          <a:p>
            <a:r>
              <a:rPr lang="pl-PL" dirty="0"/>
              <a:t>Wymaga określenia kiedy aplikacja wymaga skalowania</a:t>
            </a:r>
          </a:p>
          <a:p>
            <a:endParaRPr lang="pl-PL" dirty="0"/>
          </a:p>
          <a:p>
            <a:endParaRPr lang="pl-PL" dirty="0"/>
          </a:p>
          <a:p>
            <a:endParaRPr lang="pl-PL" dirty="0"/>
          </a:p>
        </p:txBody>
      </p:sp>
    </p:spTree>
    <p:extLst>
      <p:ext uri="{BB962C8B-B14F-4D97-AF65-F5344CB8AC3E}">
        <p14:creationId xmlns:p14="http://schemas.microsoft.com/office/powerpoint/2010/main" val="2436173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1237-A27F-4822-8032-4522062BE15A}"/>
              </a:ext>
            </a:extLst>
          </p:cNvPr>
          <p:cNvSpPr>
            <a:spLocks noGrp="1"/>
          </p:cNvSpPr>
          <p:nvPr>
            <p:ph type="title"/>
          </p:nvPr>
        </p:nvSpPr>
        <p:spPr/>
        <p:txBody>
          <a:bodyPr/>
          <a:lstStyle/>
          <a:p>
            <a:r>
              <a:rPr lang="pl-PL" dirty="0"/>
              <a:t>Skalowanie - </a:t>
            </a:r>
            <a:r>
              <a:rPr lang="pl-PL" dirty="0" err="1"/>
              <a:t>serverless</a:t>
            </a:r>
            <a:endParaRPr lang="pl-PL" dirty="0"/>
          </a:p>
        </p:txBody>
      </p:sp>
      <p:sp>
        <p:nvSpPr>
          <p:cNvPr id="4" name="Content Placeholder 3">
            <a:extLst>
              <a:ext uri="{FF2B5EF4-FFF2-40B4-BE49-F238E27FC236}">
                <a16:creationId xmlns:a16="http://schemas.microsoft.com/office/drawing/2014/main" id="{4CC068AD-7F22-489E-A442-2165BA83CFC4}"/>
              </a:ext>
            </a:extLst>
          </p:cNvPr>
          <p:cNvSpPr>
            <a:spLocks noGrp="1"/>
          </p:cNvSpPr>
          <p:nvPr>
            <p:ph idx="1"/>
          </p:nvPr>
        </p:nvSpPr>
        <p:spPr/>
        <p:txBody>
          <a:bodyPr>
            <a:normAutofit/>
          </a:bodyPr>
          <a:lstStyle/>
          <a:p>
            <a:r>
              <a:rPr lang="pl-PL" dirty="0"/>
              <a:t>Zwykle automatyczne</a:t>
            </a:r>
          </a:p>
          <a:p>
            <a:r>
              <a:rPr lang="pl-PL" dirty="0"/>
              <a:t>Oparte o specjalne jednostki(</a:t>
            </a:r>
            <a:r>
              <a:rPr lang="pl-PL" dirty="0" err="1"/>
              <a:t>Throughput</a:t>
            </a:r>
            <a:r>
              <a:rPr lang="pl-PL" dirty="0"/>
              <a:t> Unit, </a:t>
            </a:r>
            <a:r>
              <a:rPr lang="pl-PL" dirty="0" err="1"/>
              <a:t>Reserved</a:t>
            </a:r>
            <a:r>
              <a:rPr lang="pl-PL" dirty="0"/>
              <a:t> Unit…)</a:t>
            </a:r>
          </a:p>
          <a:p>
            <a:r>
              <a:rPr lang="pl-PL" dirty="0"/>
              <a:t>Dodajemy raczej moc obliczeniową niż maszyny / przepustowość</a:t>
            </a:r>
          </a:p>
        </p:txBody>
      </p:sp>
    </p:spTree>
    <p:extLst>
      <p:ext uri="{BB962C8B-B14F-4D97-AF65-F5344CB8AC3E}">
        <p14:creationId xmlns:p14="http://schemas.microsoft.com/office/powerpoint/2010/main" val="69453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A05242F5-A6B6-4EA5-9A60-4BAC31F8A895}"/>
              </a:ext>
            </a:extLst>
          </p:cNvPr>
          <p:cNvSpPr>
            <a:spLocks noGrp="1"/>
          </p:cNvSpPr>
          <p:nvPr>
            <p:ph type="title"/>
          </p:nvPr>
        </p:nvSpPr>
        <p:spPr>
          <a:xfrm>
            <a:off x="1189702" y="1261872"/>
            <a:ext cx="3145536" cy="4334256"/>
          </a:xfrm>
        </p:spPr>
        <p:txBody>
          <a:bodyPr>
            <a:normAutofit/>
          </a:bodyPr>
          <a:lstStyle/>
          <a:p>
            <a:pPr algn="r"/>
            <a:r>
              <a:rPr lang="pl-PL" sz="3600" dirty="0"/>
              <a:t>Ćwiczenie</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544230-15ED-4B4D-A323-BA8531B14C53}"/>
              </a:ext>
            </a:extLst>
          </p:cNvPr>
          <p:cNvSpPr>
            <a:spLocks noGrp="1"/>
          </p:cNvSpPr>
          <p:nvPr>
            <p:ph idx="1"/>
          </p:nvPr>
        </p:nvSpPr>
        <p:spPr>
          <a:xfrm>
            <a:off x="5007932" y="1261873"/>
            <a:ext cx="5951013" cy="4449422"/>
          </a:xfrm>
        </p:spPr>
        <p:txBody>
          <a:bodyPr>
            <a:normAutofit/>
          </a:bodyPr>
          <a:lstStyle/>
          <a:p>
            <a:pPr marL="0" indent="0">
              <a:buNone/>
            </a:pPr>
            <a:r>
              <a:rPr lang="pl-PL" sz="2000" dirty="0"/>
              <a:t>Skalowanie na przykładach</a:t>
            </a:r>
          </a:p>
        </p:txBody>
      </p:sp>
    </p:spTree>
    <p:extLst>
      <p:ext uri="{BB962C8B-B14F-4D97-AF65-F5344CB8AC3E}">
        <p14:creationId xmlns:p14="http://schemas.microsoft.com/office/powerpoint/2010/main" val="4089604507"/>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A05242F5-A6B6-4EA5-9A60-4BAC31F8A895}"/>
              </a:ext>
            </a:extLst>
          </p:cNvPr>
          <p:cNvSpPr>
            <a:spLocks noGrp="1"/>
          </p:cNvSpPr>
          <p:nvPr>
            <p:ph type="title"/>
          </p:nvPr>
        </p:nvSpPr>
        <p:spPr>
          <a:xfrm>
            <a:off x="1189702" y="1261872"/>
            <a:ext cx="3145536" cy="4334256"/>
          </a:xfrm>
        </p:spPr>
        <p:txBody>
          <a:bodyPr>
            <a:normAutofit/>
          </a:bodyPr>
          <a:lstStyle/>
          <a:p>
            <a:pPr algn="r"/>
            <a:r>
              <a:rPr lang="pl-PL" sz="3600" dirty="0"/>
              <a:t>Ćwiczenie</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544230-15ED-4B4D-A323-BA8531B14C53}"/>
              </a:ext>
            </a:extLst>
          </p:cNvPr>
          <p:cNvSpPr>
            <a:spLocks noGrp="1"/>
          </p:cNvSpPr>
          <p:nvPr>
            <p:ph idx="1"/>
          </p:nvPr>
        </p:nvSpPr>
        <p:spPr>
          <a:xfrm>
            <a:off x="5007932" y="1261873"/>
            <a:ext cx="5951013" cy="4449422"/>
          </a:xfrm>
        </p:spPr>
        <p:txBody>
          <a:bodyPr>
            <a:normAutofit/>
          </a:bodyPr>
          <a:lstStyle/>
          <a:p>
            <a:pPr marL="0" indent="0">
              <a:buNone/>
            </a:pPr>
            <a:r>
              <a:rPr lang="pl-PL" sz="2000" dirty="0">
                <a:hlinkClick r:id="rId2"/>
              </a:rPr>
              <a:t>https://portal.azure.com</a:t>
            </a:r>
            <a:endParaRPr lang="pl-PL" sz="2000" dirty="0"/>
          </a:p>
          <a:p>
            <a:pPr marL="0" indent="0">
              <a:buNone/>
            </a:pPr>
            <a:r>
              <a:rPr lang="pl-PL" sz="2000" dirty="0">
                <a:hlinkClick r:id="rId3"/>
              </a:rPr>
              <a:t>sages@kamilthecloudtheory.onmicrosoft.com</a:t>
            </a:r>
            <a:endParaRPr lang="pl-PL" sz="2000" dirty="0"/>
          </a:p>
          <a:p>
            <a:pPr marL="0" indent="0">
              <a:buNone/>
            </a:pPr>
            <a:r>
              <a:rPr lang="pl-PL" dirty="0"/>
              <a:t>Q92n:"c=</a:t>
            </a:r>
            <a:endParaRPr lang="pl-PL" sz="2000" dirty="0"/>
          </a:p>
        </p:txBody>
      </p:sp>
    </p:spTree>
    <p:extLst>
      <p:ext uri="{BB962C8B-B14F-4D97-AF65-F5344CB8AC3E}">
        <p14:creationId xmlns:p14="http://schemas.microsoft.com/office/powerpoint/2010/main" val="244200374"/>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44" name="Group 7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4345" name="Rectangle 8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See the source image">
            <a:extLst>
              <a:ext uri="{FF2B5EF4-FFF2-40B4-BE49-F238E27FC236}">
                <a16:creationId xmlns:a16="http://schemas.microsoft.com/office/drawing/2014/main" id="{4F93ACA7-4803-4B17-8730-6A3F98F1CB1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140BD27-58F6-4CD6-BEB6-473CEAE3BCA0}"/>
              </a:ext>
            </a:extLst>
          </p:cNvPr>
          <p:cNvSpPr>
            <a:spLocks noGrp="1"/>
          </p:cNvSpPr>
          <p:nvPr>
            <p:ph type="title"/>
          </p:nvPr>
        </p:nvSpPr>
        <p:spPr>
          <a:xfrm>
            <a:off x="2928401" y="1380068"/>
            <a:ext cx="8574622" cy="2616199"/>
          </a:xfrm>
        </p:spPr>
        <p:txBody>
          <a:bodyPr vert="horz" lIns="91440" tIns="45720" rIns="91440" bIns="45720" rtlCol="0" anchor="b">
            <a:normAutofit/>
          </a:bodyPr>
          <a:lstStyle/>
          <a:p>
            <a:r>
              <a:rPr lang="en-US" sz="6000"/>
              <a:t>Infrastructure as Code</a:t>
            </a:r>
          </a:p>
        </p:txBody>
      </p:sp>
      <p:sp>
        <p:nvSpPr>
          <p:cNvPr id="5" name="Text Placeholder 4">
            <a:extLst>
              <a:ext uri="{FF2B5EF4-FFF2-40B4-BE49-F238E27FC236}">
                <a16:creationId xmlns:a16="http://schemas.microsoft.com/office/drawing/2014/main" id="{34E3AD2E-C72C-4BEF-88A9-8E237E770C1B}"/>
              </a:ext>
            </a:extLst>
          </p:cNvPr>
          <p:cNvSpPr>
            <a:spLocks noGrp="1"/>
          </p:cNvSpPr>
          <p:nvPr>
            <p:ph type="body" idx="1"/>
          </p:nvPr>
        </p:nvSpPr>
        <p:spPr>
          <a:xfrm>
            <a:off x="4515377" y="3996267"/>
            <a:ext cx="6987645" cy="1388534"/>
          </a:xfrm>
        </p:spPr>
        <p:txBody>
          <a:bodyPr vert="horz" lIns="91440" tIns="45720" rIns="91440" bIns="45720" rtlCol="0" anchor="t">
            <a:normAutofit/>
          </a:bodyPr>
          <a:lstStyle/>
          <a:p>
            <a:endParaRPr lang="en-US" sz="2100"/>
          </a:p>
        </p:txBody>
      </p:sp>
    </p:spTree>
    <p:extLst>
      <p:ext uri="{BB962C8B-B14F-4D97-AF65-F5344CB8AC3E}">
        <p14:creationId xmlns:p14="http://schemas.microsoft.com/office/powerpoint/2010/main" val="3829054835"/>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85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See the source image">
            <a:extLst>
              <a:ext uri="{FF2B5EF4-FFF2-40B4-BE49-F238E27FC236}">
                <a16:creationId xmlns:a16="http://schemas.microsoft.com/office/drawing/2014/main" id="{AF55363F-CCDF-4C90-8564-68987DA322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9396" y="643467"/>
            <a:ext cx="1041320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350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9EC0-F9BC-4FB0-80F4-E1BFCD4FF50E}"/>
              </a:ext>
            </a:extLst>
          </p:cNvPr>
          <p:cNvSpPr>
            <a:spLocks noGrp="1"/>
          </p:cNvSpPr>
          <p:nvPr>
            <p:ph type="title"/>
          </p:nvPr>
        </p:nvSpPr>
        <p:spPr/>
        <p:txBody>
          <a:bodyPr/>
          <a:lstStyle/>
          <a:p>
            <a:r>
              <a:rPr lang="pl-PL" dirty="0"/>
              <a:t>Koncepcja </a:t>
            </a:r>
            <a:r>
              <a:rPr lang="pl-PL" dirty="0" err="1"/>
              <a:t>IaS</a:t>
            </a:r>
            <a:endParaRPr lang="pl-PL" dirty="0"/>
          </a:p>
        </p:txBody>
      </p:sp>
      <p:sp>
        <p:nvSpPr>
          <p:cNvPr id="3" name="Content Placeholder 2">
            <a:extLst>
              <a:ext uri="{FF2B5EF4-FFF2-40B4-BE49-F238E27FC236}">
                <a16:creationId xmlns:a16="http://schemas.microsoft.com/office/drawing/2014/main" id="{5CCCD1D0-88CB-4152-AAE0-4F590DEF9207}"/>
              </a:ext>
            </a:extLst>
          </p:cNvPr>
          <p:cNvSpPr>
            <a:spLocks noGrp="1"/>
          </p:cNvSpPr>
          <p:nvPr>
            <p:ph idx="1"/>
          </p:nvPr>
        </p:nvSpPr>
        <p:spPr/>
        <p:txBody>
          <a:bodyPr/>
          <a:lstStyle/>
          <a:p>
            <a:r>
              <a:rPr lang="pl-PL" dirty="0"/>
              <a:t>Infrastruktura jako integralny element systemu / aplikacji</a:t>
            </a:r>
          </a:p>
          <a:p>
            <a:r>
              <a:rPr lang="pl-PL" dirty="0"/>
              <a:t>Możliwość odtworzenia w dowolnym momencie</a:t>
            </a:r>
          </a:p>
          <a:p>
            <a:r>
              <a:rPr lang="pl-PL" dirty="0"/>
              <a:t>Wersjonowanie</a:t>
            </a:r>
          </a:p>
        </p:txBody>
      </p:sp>
    </p:spTree>
    <p:extLst>
      <p:ext uri="{BB962C8B-B14F-4D97-AF65-F5344CB8AC3E}">
        <p14:creationId xmlns:p14="http://schemas.microsoft.com/office/powerpoint/2010/main" val="1955149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026D-66A0-4A6C-9360-2CF9ECA72D3F}"/>
              </a:ext>
            </a:extLst>
          </p:cNvPr>
          <p:cNvSpPr>
            <a:spLocks noGrp="1"/>
          </p:cNvSpPr>
          <p:nvPr>
            <p:ph type="title"/>
          </p:nvPr>
        </p:nvSpPr>
        <p:spPr>
          <a:xfrm>
            <a:off x="1484312" y="685800"/>
            <a:ext cx="4074345" cy="1752599"/>
          </a:xfrm>
        </p:spPr>
        <p:txBody>
          <a:bodyPr>
            <a:normAutofit/>
          </a:bodyPr>
          <a:lstStyle/>
          <a:p>
            <a:r>
              <a:rPr lang="pl-PL" dirty="0"/>
              <a:t>Narzędzia</a:t>
            </a:r>
          </a:p>
        </p:txBody>
      </p:sp>
      <p:sp>
        <p:nvSpPr>
          <p:cNvPr id="3" name="Content Placeholder 2">
            <a:extLst>
              <a:ext uri="{FF2B5EF4-FFF2-40B4-BE49-F238E27FC236}">
                <a16:creationId xmlns:a16="http://schemas.microsoft.com/office/drawing/2014/main" id="{5B6857C4-7AA4-4062-83FB-168B9D3649B4}"/>
              </a:ext>
            </a:extLst>
          </p:cNvPr>
          <p:cNvSpPr>
            <a:spLocks noGrp="1"/>
          </p:cNvSpPr>
          <p:nvPr>
            <p:ph idx="1"/>
          </p:nvPr>
        </p:nvSpPr>
        <p:spPr>
          <a:xfrm>
            <a:off x="1484311" y="2666999"/>
            <a:ext cx="4074345" cy="3124201"/>
          </a:xfrm>
        </p:spPr>
        <p:txBody>
          <a:bodyPr>
            <a:normAutofit/>
          </a:bodyPr>
          <a:lstStyle/>
          <a:p>
            <a:r>
              <a:rPr lang="pl-PL" dirty="0" err="1"/>
              <a:t>Pulumi</a:t>
            </a:r>
            <a:endParaRPr lang="pl-PL" dirty="0"/>
          </a:p>
          <a:p>
            <a:r>
              <a:rPr lang="pl-PL" dirty="0" err="1"/>
              <a:t>Terraform</a:t>
            </a:r>
            <a:endParaRPr lang="pl-PL" dirty="0"/>
          </a:p>
          <a:p>
            <a:r>
              <a:rPr lang="pl-PL" dirty="0" err="1"/>
              <a:t>Ansible</a:t>
            </a:r>
            <a:endParaRPr lang="pl-PL" dirty="0"/>
          </a:p>
          <a:p>
            <a:r>
              <a:rPr lang="pl-PL" dirty="0"/>
              <a:t>Natywne narzędzia(ARM Templates, AWS </a:t>
            </a:r>
            <a:r>
              <a:rPr lang="pl-PL" dirty="0" err="1"/>
              <a:t>CloudFormation</a:t>
            </a:r>
            <a:r>
              <a:rPr lang="pl-PL" dirty="0"/>
              <a:t>)</a:t>
            </a:r>
          </a:p>
        </p:txBody>
      </p:sp>
      <p:pic>
        <p:nvPicPr>
          <p:cNvPr id="16388" name="Picture 4" descr="See the source image">
            <a:extLst>
              <a:ext uri="{FF2B5EF4-FFF2-40B4-BE49-F238E27FC236}">
                <a16:creationId xmlns:a16="http://schemas.microsoft.com/office/drawing/2014/main" id="{3F1B0D33-2C29-46E0-96E6-320576D672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50170" y="929659"/>
            <a:ext cx="5452851" cy="223566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16386" name="Picture 2" descr="See the source image">
            <a:extLst>
              <a:ext uri="{FF2B5EF4-FFF2-40B4-BE49-F238E27FC236}">
                <a16:creationId xmlns:a16="http://schemas.microsoft.com/office/drawing/2014/main" id="{65799C54-02F9-4AFD-B889-0DEDC683925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83732" y="3423522"/>
            <a:ext cx="2457372" cy="245737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16390" name="Picture 6" descr="See the source image">
            <a:extLst>
              <a:ext uri="{FF2B5EF4-FFF2-40B4-BE49-F238E27FC236}">
                <a16:creationId xmlns:a16="http://schemas.microsoft.com/office/drawing/2014/main" id="{AF565475-52B7-4DF8-A4CF-D0FF8ABDD8E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99300" y="3423522"/>
            <a:ext cx="2457372" cy="245737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281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3F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1933D7-EEEC-4BC6-B965-DDE46C06EE9C}"/>
              </a:ext>
            </a:extLst>
          </p:cNvPr>
          <p:cNvPicPr>
            <a:picLocks noChangeAspect="1"/>
          </p:cNvPicPr>
          <p:nvPr/>
        </p:nvPicPr>
        <p:blipFill>
          <a:blip r:embed="rId3"/>
          <a:stretch>
            <a:fillRect/>
          </a:stretch>
        </p:blipFill>
        <p:spPr>
          <a:xfrm>
            <a:off x="1165852" y="643467"/>
            <a:ext cx="9860296" cy="5571066"/>
          </a:xfrm>
          <a:prstGeom prst="rect">
            <a:avLst/>
          </a:prstGeom>
        </p:spPr>
      </p:pic>
    </p:spTree>
    <p:extLst>
      <p:ext uri="{BB962C8B-B14F-4D97-AF65-F5344CB8AC3E}">
        <p14:creationId xmlns:p14="http://schemas.microsoft.com/office/powerpoint/2010/main" val="47866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17" name="Freeform: Shape 16">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19" name="Freeform: Shape 18">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1" name="Freeform: Shape 20">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3" name="Freeform: Shape 22">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BDD493AE-A420-443D-BB89-128BF9329D56}"/>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en-US" sz="7200"/>
              <a:t>Czy chmura jest dla mnie?</a:t>
            </a:r>
          </a:p>
        </p:txBody>
      </p:sp>
    </p:spTree>
    <p:extLst>
      <p:ext uri="{BB962C8B-B14F-4D97-AF65-F5344CB8AC3E}">
        <p14:creationId xmlns:p14="http://schemas.microsoft.com/office/powerpoint/2010/main" val="2457076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79" name="Rectangle 78">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See the source image">
            <a:extLst>
              <a:ext uri="{FF2B5EF4-FFF2-40B4-BE49-F238E27FC236}">
                <a16:creationId xmlns:a16="http://schemas.microsoft.com/office/drawing/2014/main" id="{59DDB62E-D906-4786-ADB7-ABF68D3252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6767"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8C0FD6-7D35-43B4-817D-A88B2933294D}"/>
              </a:ext>
            </a:extLst>
          </p:cNvPr>
          <p:cNvSpPr>
            <a:spLocks noGrp="1"/>
          </p:cNvSpPr>
          <p:nvPr>
            <p:ph type="title"/>
          </p:nvPr>
        </p:nvSpPr>
        <p:spPr>
          <a:xfrm>
            <a:off x="685800" y="1634067"/>
            <a:ext cx="4080932" cy="3310468"/>
          </a:xfrm>
        </p:spPr>
        <p:txBody>
          <a:bodyPr vert="horz" lIns="91440" tIns="45720" rIns="91440" bIns="45720" rtlCol="0" anchor="b">
            <a:normAutofit/>
          </a:bodyPr>
          <a:lstStyle/>
          <a:p>
            <a:pPr algn="l"/>
            <a:r>
              <a:rPr lang="en-US" sz="5400">
                <a:solidFill>
                  <a:schemeClr val="bg1"/>
                </a:solidFill>
              </a:rPr>
              <a:t>DevOps</a:t>
            </a:r>
          </a:p>
        </p:txBody>
      </p:sp>
      <p:grpSp>
        <p:nvGrpSpPr>
          <p:cNvPr id="83" name="Group 82">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84"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85"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86"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7"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88"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89"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828105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ectangle 78">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A4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See the source image">
            <a:extLst>
              <a:ext uri="{FF2B5EF4-FFF2-40B4-BE49-F238E27FC236}">
                <a16:creationId xmlns:a16="http://schemas.microsoft.com/office/drawing/2014/main" id="{861FDA05-78BC-4031-9411-BA403D4E21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930" y="643467"/>
            <a:ext cx="1022213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539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ectangle 78">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See the source image">
            <a:extLst>
              <a:ext uri="{FF2B5EF4-FFF2-40B4-BE49-F238E27FC236}">
                <a16:creationId xmlns:a16="http://schemas.microsoft.com/office/drawing/2014/main" id="{9CE91856-23E3-432B-AAFB-B1AA1129EA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3941" y="643467"/>
            <a:ext cx="99041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57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0"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3"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3" name="Title 2">
            <a:extLst>
              <a:ext uri="{FF2B5EF4-FFF2-40B4-BE49-F238E27FC236}">
                <a16:creationId xmlns:a16="http://schemas.microsoft.com/office/drawing/2014/main" id="{9AE11FD6-5052-4702-91D8-8640C9797CED}"/>
              </a:ext>
            </a:extLst>
          </p:cNvPr>
          <p:cNvSpPr>
            <a:spLocks noGrp="1"/>
          </p:cNvSpPr>
          <p:nvPr>
            <p:ph type="title"/>
          </p:nvPr>
        </p:nvSpPr>
        <p:spPr>
          <a:xfrm>
            <a:off x="1018190" y="924232"/>
            <a:ext cx="8174971" cy="3285866"/>
          </a:xfrm>
        </p:spPr>
        <p:txBody>
          <a:bodyPr vert="horz" lIns="91440" tIns="45720" rIns="91440" bIns="45720" rtlCol="0" anchor="b">
            <a:normAutofit/>
          </a:bodyPr>
          <a:lstStyle/>
          <a:p>
            <a:pPr algn="l"/>
            <a:r>
              <a:rPr lang="en-US" sz="6200"/>
              <a:t>Usługi zarządzalne vs niezarządzalne</a:t>
            </a:r>
          </a:p>
        </p:txBody>
      </p:sp>
      <p:sp>
        <p:nvSpPr>
          <p:cNvPr id="4" name="Text Placeholder 3">
            <a:extLst>
              <a:ext uri="{FF2B5EF4-FFF2-40B4-BE49-F238E27FC236}">
                <a16:creationId xmlns:a16="http://schemas.microsoft.com/office/drawing/2014/main" id="{B328F6A5-A77E-476E-B2CF-C05C5B736681}"/>
              </a:ext>
            </a:extLst>
          </p:cNvPr>
          <p:cNvSpPr>
            <a:spLocks noGrp="1"/>
          </p:cNvSpPr>
          <p:nvPr>
            <p:ph type="body" idx="1"/>
          </p:nvPr>
        </p:nvSpPr>
        <p:spPr>
          <a:xfrm>
            <a:off x="1018190" y="4210098"/>
            <a:ext cx="7178070" cy="863348"/>
          </a:xfrm>
        </p:spPr>
        <p:txBody>
          <a:bodyPr vert="horz" lIns="91440" tIns="45720" rIns="91440" bIns="45720" rtlCol="0" anchor="t">
            <a:normAutofit/>
          </a:bodyPr>
          <a:lstStyle/>
          <a:p>
            <a:pPr algn="l"/>
            <a:r>
              <a:rPr lang="en-US" sz="2100"/>
              <a:t>Managed vs Unmanaged</a:t>
            </a:r>
          </a:p>
        </p:txBody>
      </p:sp>
    </p:spTree>
    <p:extLst>
      <p:ext uri="{BB962C8B-B14F-4D97-AF65-F5344CB8AC3E}">
        <p14:creationId xmlns:p14="http://schemas.microsoft.com/office/powerpoint/2010/main" val="3607646377"/>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20E135-2A49-4E30-9C79-73BC6BAD1E5D}"/>
              </a:ext>
            </a:extLst>
          </p:cNvPr>
          <p:cNvSpPr>
            <a:spLocks noGrp="1"/>
          </p:cNvSpPr>
          <p:nvPr>
            <p:ph type="title"/>
          </p:nvPr>
        </p:nvSpPr>
        <p:spPr/>
        <p:txBody>
          <a:bodyPr/>
          <a:lstStyle/>
          <a:p>
            <a:r>
              <a:rPr lang="pl-PL" dirty="0"/>
              <a:t>Porównanie</a:t>
            </a:r>
          </a:p>
        </p:txBody>
      </p:sp>
      <p:sp>
        <p:nvSpPr>
          <p:cNvPr id="5" name="Text Placeholder 4">
            <a:extLst>
              <a:ext uri="{FF2B5EF4-FFF2-40B4-BE49-F238E27FC236}">
                <a16:creationId xmlns:a16="http://schemas.microsoft.com/office/drawing/2014/main" id="{FFCCEC02-B54A-4482-874E-DD6F439FC221}"/>
              </a:ext>
            </a:extLst>
          </p:cNvPr>
          <p:cNvSpPr>
            <a:spLocks noGrp="1"/>
          </p:cNvSpPr>
          <p:nvPr>
            <p:ph type="body" idx="1"/>
          </p:nvPr>
        </p:nvSpPr>
        <p:spPr/>
        <p:txBody>
          <a:bodyPr/>
          <a:lstStyle/>
          <a:p>
            <a:r>
              <a:rPr lang="pl-PL" dirty="0" err="1"/>
              <a:t>Zarządzalne</a:t>
            </a:r>
            <a:endParaRPr lang="pl-PL" dirty="0"/>
          </a:p>
        </p:txBody>
      </p:sp>
      <p:sp>
        <p:nvSpPr>
          <p:cNvPr id="6" name="Content Placeholder 5">
            <a:extLst>
              <a:ext uri="{FF2B5EF4-FFF2-40B4-BE49-F238E27FC236}">
                <a16:creationId xmlns:a16="http://schemas.microsoft.com/office/drawing/2014/main" id="{928E1C66-D3C9-4E00-9AA3-E4D6A08971EE}"/>
              </a:ext>
            </a:extLst>
          </p:cNvPr>
          <p:cNvSpPr>
            <a:spLocks noGrp="1"/>
          </p:cNvSpPr>
          <p:nvPr>
            <p:ph sz="half" idx="2"/>
          </p:nvPr>
        </p:nvSpPr>
        <p:spPr/>
        <p:txBody>
          <a:bodyPr/>
          <a:lstStyle/>
          <a:p>
            <a:r>
              <a:rPr lang="pl-PL" dirty="0"/>
              <a:t>Odpowiedzialność dostawcy chmury</a:t>
            </a:r>
          </a:p>
          <a:p>
            <a:r>
              <a:rPr lang="pl-PL" dirty="0"/>
              <a:t>Ograniczona konfiguracja</a:t>
            </a:r>
          </a:p>
          <a:p>
            <a:r>
              <a:rPr lang="pl-PL" dirty="0"/>
              <a:t>Płacimy za koszt implementacji(dostawcy) + moc obliczeniową</a:t>
            </a:r>
          </a:p>
        </p:txBody>
      </p:sp>
      <p:sp>
        <p:nvSpPr>
          <p:cNvPr id="7" name="Text Placeholder 6">
            <a:extLst>
              <a:ext uri="{FF2B5EF4-FFF2-40B4-BE49-F238E27FC236}">
                <a16:creationId xmlns:a16="http://schemas.microsoft.com/office/drawing/2014/main" id="{C08641A8-8471-42B5-B2DC-97B15087A00D}"/>
              </a:ext>
            </a:extLst>
          </p:cNvPr>
          <p:cNvSpPr>
            <a:spLocks noGrp="1"/>
          </p:cNvSpPr>
          <p:nvPr>
            <p:ph type="body" sz="quarter" idx="3"/>
          </p:nvPr>
        </p:nvSpPr>
        <p:spPr/>
        <p:txBody>
          <a:bodyPr/>
          <a:lstStyle/>
          <a:p>
            <a:r>
              <a:rPr lang="pl-PL" dirty="0" err="1"/>
              <a:t>Niezarządzalne</a:t>
            </a:r>
            <a:endParaRPr lang="pl-PL" dirty="0"/>
          </a:p>
        </p:txBody>
      </p:sp>
      <p:sp>
        <p:nvSpPr>
          <p:cNvPr id="8" name="Content Placeholder 7">
            <a:extLst>
              <a:ext uri="{FF2B5EF4-FFF2-40B4-BE49-F238E27FC236}">
                <a16:creationId xmlns:a16="http://schemas.microsoft.com/office/drawing/2014/main" id="{29ABB8C8-D70C-4F27-9C4C-932D96039BF0}"/>
              </a:ext>
            </a:extLst>
          </p:cNvPr>
          <p:cNvSpPr>
            <a:spLocks noGrp="1"/>
          </p:cNvSpPr>
          <p:nvPr>
            <p:ph sz="quarter" idx="4"/>
          </p:nvPr>
        </p:nvSpPr>
        <p:spPr/>
        <p:txBody>
          <a:bodyPr/>
          <a:lstStyle/>
          <a:p>
            <a:r>
              <a:rPr lang="pl-PL" dirty="0"/>
              <a:t>Odpowiedzialność klienta</a:t>
            </a:r>
          </a:p>
          <a:p>
            <a:r>
              <a:rPr lang="pl-PL" dirty="0"/>
              <a:t>Nieograniczona konfiguracja</a:t>
            </a:r>
          </a:p>
          <a:p>
            <a:r>
              <a:rPr lang="pl-PL" dirty="0"/>
              <a:t>Płacimy za koszt implementacji(nasz) + moc obliczeniową</a:t>
            </a:r>
          </a:p>
        </p:txBody>
      </p:sp>
    </p:spTree>
    <p:extLst>
      <p:ext uri="{BB962C8B-B14F-4D97-AF65-F5344CB8AC3E}">
        <p14:creationId xmlns:p14="http://schemas.microsoft.com/office/powerpoint/2010/main" val="844661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014977-7AD3-46A5-B17A-36DBBE3BF9AE}"/>
              </a:ext>
            </a:extLst>
          </p:cNvPr>
          <p:cNvSpPr>
            <a:spLocks noGrp="1"/>
          </p:cNvSpPr>
          <p:nvPr>
            <p:ph type="title"/>
          </p:nvPr>
        </p:nvSpPr>
        <p:spPr/>
        <p:txBody>
          <a:bodyPr/>
          <a:lstStyle/>
          <a:p>
            <a:r>
              <a:rPr lang="pl-PL" dirty="0"/>
              <a:t>Przykład</a:t>
            </a:r>
          </a:p>
        </p:txBody>
      </p:sp>
      <p:sp>
        <p:nvSpPr>
          <p:cNvPr id="8" name="Content Placeholder 7">
            <a:extLst>
              <a:ext uri="{FF2B5EF4-FFF2-40B4-BE49-F238E27FC236}">
                <a16:creationId xmlns:a16="http://schemas.microsoft.com/office/drawing/2014/main" id="{212C45FE-D278-4A97-B6AB-863B4AA26C5F}"/>
              </a:ext>
            </a:extLst>
          </p:cNvPr>
          <p:cNvSpPr>
            <a:spLocks noGrp="1"/>
          </p:cNvSpPr>
          <p:nvPr>
            <p:ph idx="1"/>
          </p:nvPr>
        </p:nvSpPr>
        <p:spPr/>
        <p:txBody>
          <a:bodyPr/>
          <a:lstStyle/>
          <a:p>
            <a:r>
              <a:rPr lang="pl-PL" dirty="0"/>
              <a:t>Własny klaster </a:t>
            </a:r>
            <a:r>
              <a:rPr lang="pl-PL" dirty="0" err="1"/>
              <a:t>Kubernetes</a:t>
            </a:r>
            <a:r>
              <a:rPr lang="pl-PL" dirty="0"/>
              <a:t> - </a:t>
            </a:r>
            <a:r>
              <a:rPr lang="pl-PL" b="1" dirty="0" err="1"/>
              <a:t>niezarządzalny</a:t>
            </a:r>
            <a:endParaRPr lang="pl-PL" dirty="0"/>
          </a:p>
          <a:p>
            <a:r>
              <a:rPr lang="pl-PL" dirty="0"/>
              <a:t>Azure </a:t>
            </a:r>
            <a:r>
              <a:rPr lang="pl-PL" dirty="0" err="1"/>
              <a:t>Kubernetes</a:t>
            </a:r>
            <a:r>
              <a:rPr lang="pl-PL" dirty="0"/>
              <a:t> Service / Google </a:t>
            </a:r>
            <a:r>
              <a:rPr lang="pl-PL" dirty="0" err="1"/>
              <a:t>Kubernetes</a:t>
            </a:r>
            <a:r>
              <a:rPr lang="pl-PL" dirty="0"/>
              <a:t> Engine / Amazon </a:t>
            </a:r>
            <a:r>
              <a:rPr lang="pl-PL" dirty="0" err="1"/>
              <a:t>Elastic</a:t>
            </a:r>
            <a:r>
              <a:rPr lang="pl-PL" dirty="0"/>
              <a:t> </a:t>
            </a:r>
            <a:r>
              <a:rPr lang="pl-PL" dirty="0" err="1"/>
              <a:t>Kubernetes</a:t>
            </a:r>
            <a:r>
              <a:rPr lang="pl-PL" dirty="0"/>
              <a:t> Service </a:t>
            </a:r>
            <a:r>
              <a:rPr lang="pl-PL" b="1" dirty="0"/>
              <a:t>- </a:t>
            </a:r>
            <a:r>
              <a:rPr lang="pl-PL" b="1" dirty="0" err="1"/>
              <a:t>zarządzalny</a:t>
            </a:r>
            <a:endParaRPr lang="pl-PL" dirty="0"/>
          </a:p>
        </p:txBody>
      </p:sp>
    </p:spTree>
    <p:extLst>
      <p:ext uri="{BB962C8B-B14F-4D97-AF65-F5344CB8AC3E}">
        <p14:creationId xmlns:p14="http://schemas.microsoft.com/office/powerpoint/2010/main" val="2041581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1C2FEB-E459-443E-8BE3-B61ED24FDEFC}"/>
              </a:ext>
            </a:extLst>
          </p:cNvPr>
          <p:cNvSpPr>
            <a:spLocks noGrp="1"/>
          </p:cNvSpPr>
          <p:nvPr>
            <p:ph type="title"/>
          </p:nvPr>
        </p:nvSpPr>
        <p:spPr/>
        <p:txBody>
          <a:bodyPr/>
          <a:lstStyle/>
          <a:p>
            <a:r>
              <a:rPr lang="pl-PL" dirty="0"/>
              <a:t>Bezpieczeństwo</a:t>
            </a:r>
          </a:p>
        </p:txBody>
      </p:sp>
      <p:sp>
        <p:nvSpPr>
          <p:cNvPr id="5" name="Text Placeholder 4">
            <a:extLst>
              <a:ext uri="{FF2B5EF4-FFF2-40B4-BE49-F238E27FC236}">
                <a16:creationId xmlns:a16="http://schemas.microsoft.com/office/drawing/2014/main" id="{1C16E49D-8D30-4D9C-8C94-2B012F039708}"/>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237832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Rectangle 72">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2290" name="Picture 2" descr="Responsibility zones">
            <a:extLst>
              <a:ext uri="{FF2B5EF4-FFF2-40B4-BE49-F238E27FC236}">
                <a16:creationId xmlns:a16="http://schemas.microsoft.com/office/drawing/2014/main" id="{EC52D6A6-CAA7-4779-9730-EEE04A873D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648209"/>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447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Rectangle 72">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3314" name="Picture 2" descr="Security advantages of cloud era">
            <a:extLst>
              <a:ext uri="{FF2B5EF4-FFF2-40B4-BE49-F238E27FC236}">
                <a16:creationId xmlns:a16="http://schemas.microsoft.com/office/drawing/2014/main" id="{40C18B1D-2ECF-479A-8E46-D4233809F2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3613" y="643467"/>
            <a:ext cx="1036477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2575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3" name="Rectangle 72">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4338" name="Picture 2" descr="Available security technical capabilities- Big picture">
            <a:extLst>
              <a:ext uri="{FF2B5EF4-FFF2-40B4-BE49-F238E27FC236}">
                <a16:creationId xmlns:a16="http://schemas.microsoft.com/office/drawing/2014/main" id="{3B53B450-E48D-410F-93EF-FE144BB668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174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3D64348-DAF2-4A49-BF93-A81FE6C8E44A}"/>
              </a:ext>
            </a:extLst>
          </p:cNvPr>
          <p:cNvPicPr>
            <a:picLocks noChangeAspect="1"/>
          </p:cNvPicPr>
          <p:nvPr/>
        </p:nvPicPr>
        <p:blipFill>
          <a:blip r:embed="rId3"/>
          <a:stretch>
            <a:fillRect/>
          </a:stretch>
        </p:blipFill>
        <p:spPr>
          <a:xfrm>
            <a:off x="643467" y="1397932"/>
            <a:ext cx="10905066" cy="4062136"/>
          </a:xfrm>
          <a:prstGeom prst="rect">
            <a:avLst/>
          </a:prstGeom>
        </p:spPr>
      </p:pic>
    </p:spTree>
    <p:extLst>
      <p:ext uri="{BB962C8B-B14F-4D97-AF65-F5344CB8AC3E}">
        <p14:creationId xmlns:p14="http://schemas.microsoft.com/office/powerpoint/2010/main" val="1640637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42" name="Rectangle 41">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44" name="Freeform: Shape 43">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46" name="Freeform: Shape 45">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48" name="Freeform: Shape 47">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50" name="Freeform: Shape 49">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4" name="Title 3">
            <a:extLst>
              <a:ext uri="{FF2B5EF4-FFF2-40B4-BE49-F238E27FC236}">
                <a16:creationId xmlns:a16="http://schemas.microsoft.com/office/drawing/2014/main" id="{D939DFE3-7464-42B0-90C7-781A1148DDBC}"/>
              </a:ext>
            </a:extLst>
          </p:cNvPr>
          <p:cNvSpPr>
            <a:spLocks noGrp="1"/>
          </p:cNvSpPr>
          <p:nvPr>
            <p:ph type="title"/>
          </p:nvPr>
        </p:nvSpPr>
        <p:spPr>
          <a:xfrm>
            <a:off x="1524000" y="643468"/>
            <a:ext cx="9144000" cy="3618898"/>
          </a:xfrm>
        </p:spPr>
        <p:txBody>
          <a:bodyPr vert="horz" lIns="91440" tIns="45720" rIns="91440" bIns="45720" rtlCol="0" anchor="b">
            <a:noAutofit/>
          </a:bodyPr>
          <a:lstStyle/>
          <a:p>
            <a:r>
              <a:rPr lang="en-US" sz="14900" dirty="0"/>
              <a:t>Zero Trust</a:t>
            </a:r>
          </a:p>
        </p:txBody>
      </p:sp>
    </p:spTree>
    <p:extLst>
      <p:ext uri="{BB962C8B-B14F-4D97-AF65-F5344CB8AC3E}">
        <p14:creationId xmlns:p14="http://schemas.microsoft.com/office/powerpoint/2010/main" val="15539720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43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475E3A3-5FC2-4703-93D2-7F6642F0F3D9}"/>
              </a:ext>
            </a:extLst>
          </p:cNvPr>
          <p:cNvPicPr>
            <a:picLocks noChangeAspect="1"/>
          </p:cNvPicPr>
          <p:nvPr/>
        </p:nvPicPr>
        <p:blipFill>
          <a:blip r:embed="rId3"/>
          <a:stretch>
            <a:fillRect/>
          </a:stretch>
        </p:blipFill>
        <p:spPr>
          <a:xfrm>
            <a:off x="643467" y="2679277"/>
            <a:ext cx="10905066" cy="1499446"/>
          </a:xfrm>
          <a:prstGeom prst="rect">
            <a:avLst/>
          </a:prstGeom>
        </p:spPr>
      </p:pic>
    </p:spTree>
    <p:extLst>
      <p:ext uri="{BB962C8B-B14F-4D97-AF65-F5344CB8AC3E}">
        <p14:creationId xmlns:p14="http://schemas.microsoft.com/office/powerpoint/2010/main" val="1341542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6FB8-2870-411D-8B61-960F0928976A}"/>
              </a:ext>
            </a:extLst>
          </p:cNvPr>
          <p:cNvSpPr>
            <a:spLocks noGrp="1"/>
          </p:cNvSpPr>
          <p:nvPr>
            <p:ph type="title"/>
          </p:nvPr>
        </p:nvSpPr>
        <p:spPr/>
        <p:txBody>
          <a:bodyPr/>
          <a:lstStyle/>
          <a:p>
            <a:r>
              <a:rPr lang="pl-PL" dirty="0" err="1"/>
              <a:t>Principles</a:t>
            </a:r>
            <a:endParaRPr lang="pl-PL" dirty="0"/>
          </a:p>
        </p:txBody>
      </p:sp>
      <p:sp>
        <p:nvSpPr>
          <p:cNvPr id="3" name="Content Placeholder 2">
            <a:extLst>
              <a:ext uri="{FF2B5EF4-FFF2-40B4-BE49-F238E27FC236}">
                <a16:creationId xmlns:a16="http://schemas.microsoft.com/office/drawing/2014/main" id="{E00BB34C-2237-47A4-9444-9B553C585BD8}"/>
              </a:ext>
            </a:extLst>
          </p:cNvPr>
          <p:cNvSpPr>
            <a:spLocks noGrp="1"/>
          </p:cNvSpPr>
          <p:nvPr>
            <p:ph idx="1"/>
          </p:nvPr>
        </p:nvSpPr>
        <p:spPr/>
        <p:txBody>
          <a:bodyPr>
            <a:normAutofit fontScale="85000" lnSpcReduction="20000"/>
          </a:bodyPr>
          <a:lstStyle/>
          <a:p>
            <a:r>
              <a:rPr lang="en-US" b="1" dirty="0"/>
              <a:t>Verify explicitly</a:t>
            </a:r>
            <a:r>
              <a:rPr lang="pl-PL" b="1" dirty="0"/>
              <a:t> - </a:t>
            </a:r>
            <a:r>
              <a:rPr lang="en-US" dirty="0"/>
              <a:t>Always authenticate and authorize based on all available data points, including user identity, location, device health, service or workload, data classification, and anomalies.</a:t>
            </a:r>
          </a:p>
          <a:p>
            <a:r>
              <a:rPr lang="en-US" b="1" dirty="0"/>
              <a:t>Use least privileged access</a:t>
            </a:r>
            <a:r>
              <a:rPr lang="pl-PL" b="1" dirty="0"/>
              <a:t> - </a:t>
            </a:r>
            <a:r>
              <a:rPr lang="en-US" dirty="0"/>
              <a:t>Limit user access with just-in-time and just-enough-access (JIT/JEA), risk-based adaptive polices, and data protection to help secure both data and productivity.</a:t>
            </a:r>
            <a:endParaRPr lang="pl-PL" dirty="0"/>
          </a:p>
          <a:p>
            <a:r>
              <a:rPr lang="en-US" b="1" dirty="0"/>
              <a:t>Assume breach</a:t>
            </a:r>
            <a:r>
              <a:rPr lang="pl-PL" b="1" dirty="0"/>
              <a:t> - </a:t>
            </a:r>
            <a:r>
              <a:rPr lang="en-US" dirty="0"/>
              <a:t>Minimize blast radius for breaches and prevent lateral movement by segmenting access by network, user, devices, and app awareness. Verify all sessions are encrypted end to end. Use analytics to get visibility and drive threat detection and improve defenses.</a:t>
            </a:r>
          </a:p>
          <a:p>
            <a:endParaRPr lang="en-US" dirty="0"/>
          </a:p>
          <a:p>
            <a:endParaRPr lang="pl-PL" dirty="0"/>
          </a:p>
        </p:txBody>
      </p:sp>
      <p:sp>
        <p:nvSpPr>
          <p:cNvPr id="4" name="TextBox 3">
            <a:extLst>
              <a:ext uri="{FF2B5EF4-FFF2-40B4-BE49-F238E27FC236}">
                <a16:creationId xmlns:a16="http://schemas.microsoft.com/office/drawing/2014/main" id="{F557F17E-EF67-44CB-A4E6-69D5CAE41109}"/>
              </a:ext>
            </a:extLst>
          </p:cNvPr>
          <p:cNvSpPr txBox="1"/>
          <p:nvPr/>
        </p:nvSpPr>
        <p:spPr>
          <a:xfrm>
            <a:off x="7388242" y="6305550"/>
            <a:ext cx="4114781" cy="307777"/>
          </a:xfrm>
          <a:prstGeom prst="rect">
            <a:avLst/>
          </a:prstGeom>
          <a:noFill/>
        </p:spPr>
        <p:txBody>
          <a:bodyPr wrap="none" rtlCol="0">
            <a:spAutoFit/>
          </a:bodyPr>
          <a:lstStyle/>
          <a:p>
            <a:r>
              <a:rPr lang="pl-PL" sz="1400" dirty="0">
                <a:hlinkClick r:id="rId2"/>
              </a:rPr>
              <a:t>https://www.microsoft.com/en-us/security/zero-trust</a:t>
            </a:r>
            <a:endParaRPr lang="pl-PL" sz="1400" dirty="0"/>
          </a:p>
        </p:txBody>
      </p:sp>
    </p:spTree>
    <p:extLst>
      <p:ext uri="{BB962C8B-B14F-4D97-AF65-F5344CB8AC3E}">
        <p14:creationId xmlns:p14="http://schemas.microsoft.com/office/powerpoint/2010/main" val="1314379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F2AD-B66B-41EB-B183-1F238D225552}"/>
              </a:ext>
            </a:extLst>
          </p:cNvPr>
          <p:cNvSpPr>
            <a:spLocks noGrp="1"/>
          </p:cNvSpPr>
          <p:nvPr>
            <p:ph type="title"/>
          </p:nvPr>
        </p:nvSpPr>
        <p:spPr/>
        <p:txBody>
          <a:bodyPr/>
          <a:lstStyle/>
          <a:p>
            <a:r>
              <a:rPr lang="pl-PL" dirty="0"/>
              <a:t>Zero Trust w pigułce</a:t>
            </a:r>
          </a:p>
        </p:txBody>
      </p:sp>
      <p:sp>
        <p:nvSpPr>
          <p:cNvPr id="5" name="TextBox 4">
            <a:extLst>
              <a:ext uri="{FF2B5EF4-FFF2-40B4-BE49-F238E27FC236}">
                <a16:creationId xmlns:a16="http://schemas.microsoft.com/office/drawing/2014/main" id="{D685C090-D2B1-4300-A8EE-C0A45A04AE78}"/>
              </a:ext>
            </a:extLst>
          </p:cNvPr>
          <p:cNvSpPr txBox="1"/>
          <p:nvPr/>
        </p:nvSpPr>
        <p:spPr>
          <a:xfrm>
            <a:off x="1967684" y="3676650"/>
            <a:ext cx="9051965" cy="461665"/>
          </a:xfrm>
          <a:prstGeom prst="rect">
            <a:avLst/>
          </a:prstGeom>
          <a:noFill/>
        </p:spPr>
        <p:txBody>
          <a:bodyPr wrap="none" rtlCol="0">
            <a:spAutoFit/>
          </a:bodyPr>
          <a:lstStyle/>
          <a:p>
            <a:r>
              <a:rPr lang="pl-PL" sz="2400" dirty="0">
                <a:hlinkClick r:id="rId2"/>
              </a:rPr>
              <a:t>https://discover.microsoft.com/10-tips-for-enabling-zero-trust-ebook/</a:t>
            </a:r>
            <a:endParaRPr lang="pl-PL" sz="2400" dirty="0"/>
          </a:p>
        </p:txBody>
      </p:sp>
    </p:spTree>
    <p:extLst>
      <p:ext uri="{BB962C8B-B14F-4D97-AF65-F5344CB8AC3E}">
        <p14:creationId xmlns:p14="http://schemas.microsoft.com/office/powerpoint/2010/main" val="1942565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35" name="Rectangle 70">
            <a:extLst>
              <a:ext uri="{FF2B5EF4-FFF2-40B4-BE49-F238E27FC236}">
                <a16:creationId xmlns:a16="http://schemas.microsoft.com/office/drawing/2014/main" id="{7F11F4AC-3D7E-4C40-B7F7-E8A886B87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72">
            <a:extLst>
              <a:ext uri="{FF2B5EF4-FFF2-40B4-BE49-F238E27FC236}">
                <a16:creationId xmlns:a16="http://schemas.microsoft.com/office/drawing/2014/main" id="{E89D6A18-6500-435D-BC1F-5806F0224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2A8EBD6-A0EF-4CC7-A9F3-5A472D718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17B949C-EA20-4B22-AE9E-596DB2FACF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0477" y="1256600"/>
            <a:ext cx="9951041" cy="4338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047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See the source image">
            <a:extLst>
              <a:ext uri="{FF2B5EF4-FFF2-40B4-BE49-F238E27FC236}">
                <a16:creationId xmlns:a16="http://schemas.microsoft.com/office/drawing/2014/main" id="{1D6DABE4-4B5C-4041-9E42-686A5908CDB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0221" y="643467"/>
            <a:ext cx="1061155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130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FCB3-5DC9-4521-9DEF-21D1A0308053}"/>
              </a:ext>
            </a:extLst>
          </p:cNvPr>
          <p:cNvSpPr>
            <a:spLocks noGrp="1"/>
          </p:cNvSpPr>
          <p:nvPr>
            <p:ph type="title"/>
          </p:nvPr>
        </p:nvSpPr>
        <p:spPr/>
        <p:txBody>
          <a:bodyPr/>
          <a:lstStyle/>
          <a:p>
            <a:r>
              <a:rPr lang="pl-PL" dirty="0" err="1"/>
              <a:t>Disaster</a:t>
            </a:r>
            <a:r>
              <a:rPr lang="pl-PL" dirty="0"/>
              <a:t> </a:t>
            </a:r>
            <a:r>
              <a:rPr lang="pl-PL" dirty="0" err="1"/>
              <a:t>Recovery</a:t>
            </a:r>
            <a:endParaRPr lang="pl-PL" dirty="0"/>
          </a:p>
        </p:txBody>
      </p:sp>
      <p:sp>
        <p:nvSpPr>
          <p:cNvPr id="3" name="Content Placeholder 2">
            <a:extLst>
              <a:ext uri="{FF2B5EF4-FFF2-40B4-BE49-F238E27FC236}">
                <a16:creationId xmlns:a16="http://schemas.microsoft.com/office/drawing/2014/main" id="{7F540E36-53C8-471E-A897-88CE7A3A166B}"/>
              </a:ext>
            </a:extLst>
          </p:cNvPr>
          <p:cNvSpPr>
            <a:spLocks noGrp="1"/>
          </p:cNvSpPr>
          <p:nvPr>
            <p:ph idx="1"/>
          </p:nvPr>
        </p:nvSpPr>
        <p:spPr/>
        <p:txBody>
          <a:bodyPr/>
          <a:lstStyle/>
          <a:p>
            <a:r>
              <a:rPr lang="pl-PL" dirty="0"/>
              <a:t>Ogół procedur określających odtworzenie usług w przypadku katastrofalnej uwagi</a:t>
            </a:r>
          </a:p>
          <a:p>
            <a:r>
              <a:rPr lang="pl-PL" dirty="0"/>
              <a:t>Może tyczyć się zarówno całego biznesu jak i pojedynczych  usług</a:t>
            </a:r>
          </a:p>
          <a:p>
            <a:r>
              <a:rPr lang="pl-PL" dirty="0"/>
              <a:t>Wymaga określenia poprawny RPO oraz RTO</a:t>
            </a:r>
          </a:p>
        </p:txBody>
      </p:sp>
    </p:spTree>
    <p:extLst>
      <p:ext uri="{BB962C8B-B14F-4D97-AF65-F5344CB8AC3E}">
        <p14:creationId xmlns:p14="http://schemas.microsoft.com/office/powerpoint/2010/main" val="100919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52BD-8AA2-4A31-9CDC-A76D8FDF74F6}"/>
              </a:ext>
            </a:extLst>
          </p:cNvPr>
          <p:cNvSpPr>
            <a:spLocks noGrp="1"/>
          </p:cNvSpPr>
          <p:nvPr>
            <p:ph type="title"/>
          </p:nvPr>
        </p:nvSpPr>
        <p:spPr/>
        <p:txBody>
          <a:bodyPr/>
          <a:lstStyle/>
          <a:p>
            <a:r>
              <a:rPr lang="pl-PL" dirty="0"/>
              <a:t>RPO oraz RTO</a:t>
            </a:r>
          </a:p>
        </p:txBody>
      </p:sp>
      <p:sp>
        <p:nvSpPr>
          <p:cNvPr id="3" name="Content Placeholder 2">
            <a:extLst>
              <a:ext uri="{FF2B5EF4-FFF2-40B4-BE49-F238E27FC236}">
                <a16:creationId xmlns:a16="http://schemas.microsoft.com/office/drawing/2014/main" id="{4B79BB44-06D3-44BD-AF4D-0E34A580CE41}"/>
              </a:ext>
            </a:extLst>
          </p:cNvPr>
          <p:cNvSpPr>
            <a:spLocks noGrp="1"/>
          </p:cNvSpPr>
          <p:nvPr>
            <p:ph idx="1"/>
          </p:nvPr>
        </p:nvSpPr>
        <p:spPr/>
        <p:txBody>
          <a:bodyPr/>
          <a:lstStyle/>
          <a:p>
            <a:r>
              <a:rPr lang="pl-PL" b="1" dirty="0"/>
              <a:t>RPO </a:t>
            </a:r>
            <a:r>
              <a:rPr lang="pl-PL" dirty="0"/>
              <a:t>– </a:t>
            </a:r>
            <a:r>
              <a:rPr lang="pl-PL" dirty="0" err="1"/>
              <a:t>Recovery</a:t>
            </a:r>
            <a:r>
              <a:rPr lang="pl-PL" dirty="0"/>
              <a:t> Point </a:t>
            </a:r>
            <a:r>
              <a:rPr lang="pl-PL" dirty="0" err="1"/>
              <a:t>Objective</a:t>
            </a:r>
            <a:r>
              <a:rPr lang="pl-PL" dirty="0"/>
              <a:t> czyli ile(w najgorszym wypadku) możemy utracić danych</a:t>
            </a:r>
          </a:p>
          <a:p>
            <a:r>
              <a:rPr lang="pl-PL" b="1" dirty="0"/>
              <a:t>RTO </a:t>
            </a:r>
            <a:r>
              <a:rPr lang="pl-PL" dirty="0"/>
              <a:t>– </a:t>
            </a:r>
            <a:r>
              <a:rPr lang="pl-PL" dirty="0" err="1"/>
              <a:t>Recovery</a:t>
            </a:r>
            <a:r>
              <a:rPr lang="pl-PL" dirty="0"/>
              <a:t> Time </a:t>
            </a:r>
            <a:r>
              <a:rPr lang="pl-PL" dirty="0" err="1"/>
              <a:t>Objective</a:t>
            </a:r>
            <a:r>
              <a:rPr lang="pl-PL" dirty="0"/>
              <a:t> czyli ile czasu potrzebujemy aby funkcjonować poprawnie</a:t>
            </a:r>
            <a:endParaRPr lang="pl-PL" b="1" dirty="0"/>
          </a:p>
        </p:txBody>
      </p:sp>
    </p:spTree>
    <p:extLst>
      <p:ext uri="{BB962C8B-B14F-4D97-AF65-F5344CB8AC3E}">
        <p14:creationId xmlns:p14="http://schemas.microsoft.com/office/powerpoint/2010/main" val="3995974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2ED9-8F17-43F1-8198-BF6D3A7769B3}"/>
              </a:ext>
            </a:extLst>
          </p:cNvPr>
          <p:cNvSpPr>
            <a:spLocks noGrp="1"/>
          </p:cNvSpPr>
          <p:nvPr>
            <p:ph type="title"/>
          </p:nvPr>
        </p:nvSpPr>
        <p:spPr/>
        <p:txBody>
          <a:bodyPr/>
          <a:lstStyle/>
          <a:p>
            <a:r>
              <a:rPr lang="pl-PL" dirty="0"/>
              <a:t>RPO oraz RTO równe zero</a:t>
            </a:r>
          </a:p>
        </p:txBody>
      </p:sp>
      <p:sp>
        <p:nvSpPr>
          <p:cNvPr id="3" name="Content Placeholder 2">
            <a:extLst>
              <a:ext uri="{FF2B5EF4-FFF2-40B4-BE49-F238E27FC236}">
                <a16:creationId xmlns:a16="http://schemas.microsoft.com/office/drawing/2014/main" id="{D6040CE1-3A28-40C0-A8AB-427873BF32CC}"/>
              </a:ext>
            </a:extLst>
          </p:cNvPr>
          <p:cNvSpPr>
            <a:spLocks noGrp="1"/>
          </p:cNvSpPr>
          <p:nvPr>
            <p:ph idx="1"/>
          </p:nvPr>
        </p:nvSpPr>
        <p:spPr/>
        <p:txBody>
          <a:bodyPr/>
          <a:lstStyle/>
          <a:p>
            <a:r>
              <a:rPr lang="pl-PL" dirty="0"/>
              <a:t>Technicznie możliwe</a:t>
            </a:r>
          </a:p>
          <a:p>
            <a:r>
              <a:rPr lang="pl-PL" dirty="0"/>
              <a:t>Teoretycznie zasadne</a:t>
            </a:r>
          </a:p>
          <a:p>
            <a:r>
              <a:rPr lang="pl-PL" dirty="0"/>
              <a:t>Praktycznie zabijające każdy system</a:t>
            </a:r>
          </a:p>
        </p:txBody>
      </p:sp>
    </p:spTree>
    <p:extLst>
      <p:ext uri="{BB962C8B-B14F-4D97-AF65-F5344CB8AC3E}">
        <p14:creationId xmlns:p14="http://schemas.microsoft.com/office/powerpoint/2010/main" val="445600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242F5-A6B6-4EA5-9A60-4BAC31F8A895}"/>
              </a:ext>
            </a:extLst>
          </p:cNvPr>
          <p:cNvSpPr>
            <a:spLocks noGrp="1"/>
          </p:cNvSpPr>
          <p:nvPr>
            <p:ph type="title"/>
          </p:nvPr>
        </p:nvSpPr>
        <p:spPr>
          <a:xfrm>
            <a:off x="1189702" y="1261872"/>
            <a:ext cx="3145536" cy="4334256"/>
          </a:xfrm>
        </p:spPr>
        <p:txBody>
          <a:bodyPr>
            <a:normAutofit/>
          </a:bodyPr>
          <a:lstStyle/>
          <a:p>
            <a:pPr algn="r"/>
            <a:r>
              <a:rPr lang="pl-PL" sz="3600"/>
              <a:t>Ćwiczenie</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544230-15ED-4B4D-A323-BA8531B14C53}"/>
              </a:ext>
            </a:extLst>
          </p:cNvPr>
          <p:cNvSpPr>
            <a:spLocks noGrp="1"/>
          </p:cNvSpPr>
          <p:nvPr>
            <p:ph idx="1"/>
          </p:nvPr>
        </p:nvSpPr>
        <p:spPr>
          <a:xfrm>
            <a:off x="5007932" y="1261873"/>
            <a:ext cx="5951013" cy="4449422"/>
          </a:xfrm>
        </p:spPr>
        <p:txBody>
          <a:bodyPr>
            <a:normAutofit/>
          </a:bodyPr>
          <a:lstStyle/>
          <a:p>
            <a:pPr marL="0" indent="0">
              <a:buNone/>
            </a:pPr>
            <a:r>
              <a:rPr lang="pl-PL" sz="2000" dirty="0"/>
              <a:t>Projektowanie architektury pod kątem RTO i RPO w chmurze</a:t>
            </a:r>
          </a:p>
        </p:txBody>
      </p:sp>
    </p:spTree>
    <p:extLst>
      <p:ext uri="{BB962C8B-B14F-4D97-AF65-F5344CB8AC3E}">
        <p14:creationId xmlns:p14="http://schemas.microsoft.com/office/powerpoint/2010/main" val="428976840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Landing zone considerations">
            <a:extLst>
              <a:ext uri="{FF2B5EF4-FFF2-40B4-BE49-F238E27FC236}">
                <a16:creationId xmlns:a16="http://schemas.microsoft.com/office/drawing/2014/main" id="{94510716-C199-4BEF-A5E8-169CE886FB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2352124"/>
            <a:ext cx="10905066" cy="215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642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AD2C-DCC2-4F2F-9E0D-1EDF349B0361}"/>
              </a:ext>
            </a:extLst>
          </p:cNvPr>
          <p:cNvSpPr>
            <a:spLocks noGrp="1"/>
          </p:cNvSpPr>
          <p:nvPr>
            <p:ph type="title"/>
          </p:nvPr>
        </p:nvSpPr>
        <p:spPr/>
        <p:txBody>
          <a:bodyPr/>
          <a:lstStyle/>
          <a:p>
            <a:r>
              <a:rPr lang="pl-PL" dirty="0"/>
              <a:t>Trendy</a:t>
            </a:r>
          </a:p>
        </p:txBody>
      </p:sp>
      <p:sp>
        <p:nvSpPr>
          <p:cNvPr id="3" name="Text Placeholder 2">
            <a:extLst>
              <a:ext uri="{FF2B5EF4-FFF2-40B4-BE49-F238E27FC236}">
                <a16:creationId xmlns:a16="http://schemas.microsoft.com/office/drawing/2014/main" id="{D8C0D660-58CE-4451-86F2-29396B044B71}"/>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1633135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3E4336-9F05-4B0F-909B-A90418A2761F}"/>
              </a:ext>
            </a:extLst>
          </p:cNvPr>
          <p:cNvPicPr>
            <a:picLocks noChangeAspect="1"/>
          </p:cNvPicPr>
          <p:nvPr/>
        </p:nvPicPr>
        <p:blipFill>
          <a:blip r:embed="rId2"/>
          <a:stretch>
            <a:fillRect/>
          </a:stretch>
        </p:blipFill>
        <p:spPr>
          <a:xfrm>
            <a:off x="2116667" y="643467"/>
            <a:ext cx="7958666" cy="5571066"/>
          </a:xfrm>
          <a:prstGeom prst="rect">
            <a:avLst/>
          </a:prstGeom>
        </p:spPr>
      </p:pic>
    </p:spTree>
    <p:extLst>
      <p:ext uri="{BB962C8B-B14F-4D97-AF65-F5344CB8AC3E}">
        <p14:creationId xmlns:p14="http://schemas.microsoft.com/office/powerpoint/2010/main" val="39890803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3E4336-9F05-4B0F-909B-A90418A2761F}"/>
              </a:ext>
            </a:extLst>
          </p:cNvPr>
          <p:cNvPicPr>
            <a:picLocks noChangeAspect="1"/>
          </p:cNvPicPr>
          <p:nvPr/>
        </p:nvPicPr>
        <p:blipFill>
          <a:blip r:embed="rId2"/>
          <a:srcRect/>
          <a:stretch/>
        </p:blipFill>
        <p:spPr>
          <a:xfrm>
            <a:off x="2116667" y="689261"/>
            <a:ext cx="7958666" cy="5479478"/>
          </a:xfrm>
          <a:prstGeom prst="rect">
            <a:avLst/>
          </a:prstGeom>
        </p:spPr>
      </p:pic>
    </p:spTree>
    <p:extLst>
      <p:ext uri="{BB962C8B-B14F-4D97-AF65-F5344CB8AC3E}">
        <p14:creationId xmlns:p14="http://schemas.microsoft.com/office/powerpoint/2010/main" val="11324479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2BD789-C1D9-431D-BC72-E9C6257B0D27}"/>
              </a:ext>
            </a:extLst>
          </p:cNvPr>
          <p:cNvPicPr>
            <a:picLocks noChangeAspect="1"/>
          </p:cNvPicPr>
          <p:nvPr/>
        </p:nvPicPr>
        <p:blipFill>
          <a:blip r:embed="rId2"/>
          <a:stretch>
            <a:fillRect/>
          </a:stretch>
        </p:blipFill>
        <p:spPr>
          <a:xfrm>
            <a:off x="2102404" y="643467"/>
            <a:ext cx="7987191" cy="5571066"/>
          </a:xfrm>
          <a:prstGeom prst="rect">
            <a:avLst/>
          </a:prstGeom>
        </p:spPr>
      </p:pic>
    </p:spTree>
    <p:extLst>
      <p:ext uri="{BB962C8B-B14F-4D97-AF65-F5344CB8AC3E}">
        <p14:creationId xmlns:p14="http://schemas.microsoft.com/office/powerpoint/2010/main" val="2447574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2BD789-C1D9-431D-BC72-E9C6257B0D27}"/>
              </a:ext>
            </a:extLst>
          </p:cNvPr>
          <p:cNvPicPr>
            <a:picLocks noChangeAspect="1"/>
          </p:cNvPicPr>
          <p:nvPr/>
        </p:nvPicPr>
        <p:blipFill>
          <a:blip r:embed="rId2"/>
          <a:srcRect/>
          <a:stretch/>
        </p:blipFill>
        <p:spPr>
          <a:xfrm>
            <a:off x="2178844" y="643467"/>
            <a:ext cx="7834311" cy="5571066"/>
          </a:xfrm>
          <a:prstGeom prst="rect">
            <a:avLst/>
          </a:prstGeom>
        </p:spPr>
      </p:pic>
    </p:spTree>
    <p:extLst>
      <p:ext uri="{BB962C8B-B14F-4D97-AF65-F5344CB8AC3E}">
        <p14:creationId xmlns:p14="http://schemas.microsoft.com/office/powerpoint/2010/main" val="1778945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See the source image">
            <a:extLst>
              <a:ext uri="{FF2B5EF4-FFF2-40B4-BE49-F238E27FC236}">
                <a16:creationId xmlns:a16="http://schemas.microsoft.com/office/drawing/2014/main" id="{E5143BCA-2858-4DB7-A299-20D359A229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256705"/>
            <a:ext cx="10905066" cy="23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493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ee the source image">
            <a:extLst>
              <a:ext uri="{FF2B5EF4-FFF2-40B4-BE49-F238E27FC236}">
                <a16:creationId xmlns:a16="http://schemas.microsoft.com/office/drawing/2014/main" id="{3E641810-54D0-4BAF-8A4D-26CF7D3A29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27289"/>
            <a:ext cx="10905066" cy="480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7134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18" name="Freeform: Shape 17">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0" name="Freeform: Shape 19">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2" name="Freeform: Shape 21">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4" name="Freeform: Shape 23">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15EB504D-E0AE-4EB7-8FBA-B0B68E3C710C}"/>
              </a:ext>
            </a:extLst>
          </p:cNvPr>
          <p:cNvSpPr>
            <a:spLocks noGrp="1"/>
          </p:cNvSpPr>
          <p:nvPr>
            <p:ph type="title"/>
          </p:nvPr>
        </p:nvSpPr>
        <p:spPr>
          <a:xfrm>
            <a:off x="1524000" y="643468"/>
            <a:ext cx="9144000" cy="3618898"/>
          </a:xfrm>
        </p:spPr>
        <p:txBody>
          <a:bodyPr vert="horz" lIns="91440" tIns="45720" rIns="91440" bIns="45720" rtlCol="0" anchor="b">
            <a:normAutofit/>
          </a:bodyPr>
          <a:lstStyle/>
          <a:p>
            <a:pPr algn="ctr"/>
            <a:r>
              <a:rPr lang="en-US" sz="7200"/>
              <a:t>Koszty</a:t>
            </a:r>
          </a:p>
        </p:txBody>
      </p:sp>
      <p:sp>
        <p:nvSpPr>
          <p:cNvPr id="3" name="Text Placeholder 2">
            <a:extLst>
              <a:ext uri="{FF2B5EF4-FFF2-40B4-BE49-F238E27FC236}">
                <a16:creationId xmlns:a16="http://schemas.microsoft.com/office/drawing/2014/main" id="{27E25CB4-BCFF-4610-8646-AF95AF01F772}"/>
              </a:ext>
            </a:extLst>
          </p:cNvPr>
          <p:cNvSpPr>
            <a:spLocks noGrp="1"/>
          </p:cNvSpPr>
          <p:nvPr>
            <p:ph type="body" idx="1"/>
          </p:nvPr>
        </p:nvSpPr>
        <p:spPr>
          <a:xfrm>
            <a:off x="2719546" y="4552335"/>
            <a:ext cx="6752908" cy="1091381"/>
          </a:xfrm>
        </p:spPr>
        <p:txBody>
          <a:bodyPr vert="horz" lIns="91440" tIns="45720" rIns="91440" bIns="45720" rtlCol="0" anchor="t">
            <a:normAutofit/>
          </a:bodyPr>
          <a:lstStyle/>
          <a:p>
            <a:pPr algn="ctr"/>
            <a:endParaRPr lang="en-US" sz="2400"/>
          </a:p>
        </p:txBody>
      </p:sp>
    </p:spTree>
    <p:extLst>
      <p:ext uri="{BB962C8B-B14F-4D97-AF65-F5344CB8AC3E}">
        <p14:creationId xmlns:p14="http://schemas.microsoft.com/office/powerpoint/2010/main" val="1789505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23CE40-86A8-4F91-A7EB-51CFB2E82FD5}"/>
              </a:ext>
            </a:extLst>
          </p:cNvPr>
          <p:cNvSpPr>
            <a:spLocks noGrp="1"/>
          </p:cNvSpPr>
          <p:nvPr>
            <p:ph type="title"/>
          </p:nvPr>
        </p:nvSpPr>
        <p:spPr>
          <a:xfrm>
            <a:off x="792482" y="821265"/>
            <a:ext cx="6979918" cy="5222117"/>
          </a:xfrm>
        </p:spPr>
        <p:txBody>
          <a:bodyPr vert="horz" lIns="91440" tIns="45720" rIns="91440" bIns="45720" rtlCol="0" anchor="ctr">
            <a:normAutofit/>
          </a:bodyPr>
          <a:lstStyle/>
          <a:p>
            <a:pPr algn="r"/>
            <a:r>
              <a:rPr lang="en-US" sz="6000" b="1"/>
              <a:t>Total Cost of Ownership (TCO)</a:t>
            </a:r>
            <a:endParaRPr lang="en-US" sz="6000"/>
          </a:p>
        </p:txBody>
      </p:sp>
      <p:pic>
        <p:nvPicPr>
          <p:cNvPr id="6" name="Graphic 5" descr="Money">
            <a:extLst>
              <a:ext uri="{FF2B5EF4-FFF2-40B4-BE49-F238E27FC236}">
                <a16:creationId xmlns:a16="http://schemas.microsoft.com/office/drawing/2014/main" id="{3476B2B5-9D04-4667-A4A6-B10019AE7A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0599" y="2120899"/>
            <a:ext cx="2592377" cy="2592377"/>
          </a:xfrm>
          <a:prstGeom prst="rect">
            <a:avLst/>
          </a:prstGeom>
        </p:spPr>
      </p:pic>
    </p:spTree>
    <p:extLst>
      <p:ext uri="{BB962C8B-B14F-4D97-AF65-F5344CB8AC3E}">
        <p14:creationId xmlns:p14="http://schemas.microsoft.com/office/powerpoint/2010/main" val="881130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ee the source image">
            <a:extLst>
              <a:ext uri="{FF2B5EF4-FFF2-40B4-BE49-F238E27FC236}">
                <a16:creationId xmlns:a16="http://schemas.microsoft.com/office/drawing/2014/main" id="{38B9E839-EE8A-47B0-A6AE-3D2200048A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6385" y="643467"/>
            <a:ext cx="751923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67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62825A31-70A8-4413-A67D-80D158DD41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0" r="21700" b="-1"/>
          <a:stretch/>
        </p:blipFill>
        <p:spPr bwMode="auto">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74"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5"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6"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7"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8"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9"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Title 3">
            <a:extLst>
              <a:ext uri="{FF2B5EF4-FFF2-40B4-BE49-F238E27FC236}">
                <a16:creationId xmlns:a16="http://schemas.microsoft.com/office/drawing/2014/main" id="{09C25A81-3D2E-44FB-BD15-6985039659A4}"/>
              </a:ext>
            </a:extLst>
          </p:cNvPr>
          <p:cNvSpPr>
            <a:spLocks noGrp="1"/>
          </p:cNvSpPr>
          <p:nvPr>
            <p:ph type="title"/>
          </p:nvPr>
        </p:nvSpPr>
        <p:spPr>
          <a:xfrm>
            <a:off x="1266002" y="2552700"/>
            <a:ext cx="5260680" cy="1752599"/>
          </a:xfrm>
        </p:spPr>
        <p:txBody>
          <a:bodyPr>
            <a:noAutofit/>
          </a:bodyPr>
          <a:lstStyle/>
          <a:p>
            <a:pPr algn="l"/>
            <a:r>
              <a:rPr lang="pl-PL" sz="7200" dirty="0"/>
              <a:t>Co to jest chmura?</a:t>
            </a:r>
          </a:p>
        </p:txBody>
      </p:sp>
    </p:spTree>
    <p:extLst>
      <p:ext uri="{BB962C8B-B14F-4D97-AF65-F5344CB8AC3E}">
        <p14:creationId xmlns:p14="http://schemas.microsoft.com/office/powerpoint/2010/main" val="29787642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8D906A9-D924-410B-BD75-A017575C680D}"/>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80927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242F5-A6B6-4EA5-9A60-4BAC31F8A895}"/>
              </a:ext>
            </a:extLst>
          </p:cNvPr>
          <p:cNvSpPr>
            <a:spLocks noGrp="1"/>
          </p:cNvSpPr>
          <p:nvPr>
            <p:ph type="title"/>
          </p:nvPr>
        </p:nvSpPr>
        <p:spPr>
          <a:xfrm>
            <a:off x="1189702" y="1261872"/>
            <a:ext cx="3145536" cy="4334256"/>
          </a:xfrm>
        </p:spPr>
        <p:txBody>
          <a:bodyPr>
            <a:normAutofit/>
          </a:bodyPr>
          <a:lstStyle/>
          <a:p>
            <a:pPr algn="r"/>
            <a:r>
              <a:rPr lang="pl-PL" sz="3600" dirty="0"/>
              <a:t>Ćwiczenie</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544230-15ED-4B4D-A323-BA8531B14C53}"/>
              </a:ext>
            </a:extLst>
          </p:cNvPr>
          <p:cNvSpPr>
            <a:spLocks noGrp="1"/>
          </p:cNvSpPr>
          <p:nvPr>
            <p:ph idx="1"/>
          </p:nvPr>
        </p:nvSpPr>
        <p:spPr>
          <a:xfrm>
            <a:off x="5007932" y="1261873"/>
            <a:ext cx="5951013" cy="4449422"/>
          </a:xfrm>
        </p:spPr>
        <p:txBody>
          <a:bodyPr>
            <a:normAutofit/>
          </a:bodyPr>
          <a:lstStyle/>
          <a:p>
            <a:pPr marL="0" indent="0">
              <a:buNone/>
            </a:pPr>
            <a:r>
              <a:rPr lang="pl-PL" sz="2000" dirty="0"/>
              <a:t>Obliczanie TCO</a:t>
            </a:r>
          </a:p>
        </p:txBody>
      </p:sp>
    </p:spTree>
    <p:extLst>
      <p:ext uri="{BB962C8B-B14F-4D97-AF65-F5344CB8AC3E}">
        <p14:creationId xmlns:p14="http://schemas.microsoft.com/office/powerpoint/2010/main" val="3566515939"/>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7D4C-67A8-4C13-9129-37EF47EF38EC}"/>
              </a:ext>
            </a:extLst>
          </p:cNvPr>
          <p:cNvSpPr>
            <a:spLocks noGrp="1"/>
          </p:cNvSpPr>
          <p:nvPr>
            <p:ph type="title"/>
          </p:nvPr>
        </p:nvSpPr>
        <p:spPr>
          <a:xfrm>
            <a:off x="1189702" y="1261872"/>
            <a:ext cx="3145536" cy="4334256"/>
          </a:xfrm>
        </p:spPr>
        <p:txBody>
          <a:bodyPr>
            <a:normAutofit/>
          </a:bodyPr>
          <a:lstStyle/>
          <a:p>
            <a:pPr algn="r"/>
            <a:r>
              <a:rPr lang="pl-PL" sz="3600"/>
              <a:t>Metody oszczędzania</a:t>
            </a:r>
          </a:p>
        </p:txBody>
      </p:sp>
      <p:sp>
        <p:nvSpPr>
          <p:cNvPr id="7" name="Content Placeholder 2">
            <a:extLst>
              <a:ext uri="{FF2B5EF4-FFF2-40B4-BE49-F238E27FC236}">
                <a16:creationId xmlns:a16="http://schemas.microsoft.com/office/drawing/2014/main" id="{8769FC85-36F2-4814-AD27-777CE618703A}"/>
              </a:ext>
            </a:extLst>
          </p:cNvPr>
          <p:cNvSpPr>
            <a:spLocks noGrp="1"/>
          </p:cNvSpPr>
          <p:nvPr>
            <p:ph idx="1"/>
          </p:nvPr>
        </p:nvSpPr>
        <p:spPr>
          <a:xfrm>
            <a:off x="5007932" y="1261873"/>
            <a:ext cx="5951013" cy="4449422"/>
          </a:xfrm>
        </p:spPr>
        <p:txBody>
          <a:bodyPr>
            <a:normAutofit/>
          </a:bodyPr>
          <a:lstStyle/>
          <a:p>
            <a:r>
              <a:rPr lang="pl-PL" sz="2000" dirty="0" err="1"/>
              <a:t>Reserved</a:t>
            </a:r>
            <a:r>
              <a:rPr lang="pl-PL" sz="2000" dirty="0"/>
              <a:t> </a:t>
            </a:r>
            <a:r>
              <a:rPr lang="pl-PL" sz="2000" dirty="0" err="1"/>
              <a:t>Instances</a:t>
            </a:r>
            <a:endParaRPr lang="pl-PL" sz="2000" dirty="0"/>
          </a:p>
          <a:p>
            <a:r>
              <a:rPr lang="pl-PL" sz="2000" dirty="0" err="1"/>
              <a:t>Hybrid</a:t>
            </a:r>
            <a:r>
              <a:rPr lang="pl-PL" sz="2000" dirty="0"/>
              <a:t> Benefit</a:t>
            </a:r>
          </a:p>
          <a:p>
            <a:r>
              <a:rPr lang="pl-PL" sz="2000" dirty="0" err="1"/>
              <a:t>Dev</a:t>
            </a:r>
            <a:r>
              <a:rPr lang="pl-PL" sz="2000" dirty="0"/>
              <a:t>/Test </a:t>
            </a:r>
            <a:r>
              <a:rPr lang="pl-PL" sz="2000" dirty="0" err="1"/>
              <a:t>subscriptions</a:t>
            </a:r>
            <a:endParaRPr lang="pl-PL" sz="2000" dirty="0"/>
          </a:p>
          <a:p>
            <a:r>
              <a:rPr lang="pl-PL" sz="2000" dirty="0"/>
              <a:t>BYOL SQL Server</a:t>
            </a:r>
          </a:p>
          <a:p>
            <a:r>
              <a:rPr lang="pl-PL" sz="2000" dirty="0" err="1"/>
              <a:t>Move</a:t>
            </a:r>
            <a:r>
              <a:rPr lang="pl-PL" sz="2000" dirty="0"/>
              <a:t> to PaaS / </a:t>
            </a:r>
            <a:r>
              <a:rPr lang="pl-PL" sz="2000" dirty="0" err="1"/>
              <a:t>Serverless</a:t>
            </a:r>
            <a:endParaRPr lang="pl-PL" sz="2000" dirty="0"/>
          </a:p>
          <a:p>
            <a:r>
              <a:rPr lang="pl-PL" sz="2000" dirty="0" err="1"/>
              <a:t>Low-priority</a:t>
            </a:r>
            <a:r>
              <a:rPr lang="pl-PL" sz="2000" dirty="0"/>
              <a:t> / Spot </a:t>
            </a:r>
            <a:r>
              <a:rPr lang="pl-PL" sz="2000" dirty="0" err="1"/>
              <a:t>VMs</a:t>
            </a:r>
            <a:endParaRPr lang="pl-PL" sz="2000" dirty="0"/>
          </a:p>
          <a:p>
            <a:r>
              <a:rPr lang="pl-PL" sz="2000" dirty="0"/>
              <a:t>Automation + </a:t>
            </a:r>
            <a:r>
              <a:rPr lang="pl-PL" sz="2000" dirty="0" err="1"/>
              <a:t>scale</a:t>
            </a:r>
            <a:r>
              <a:rPr lang="pl-PL" sz="2000" dirty="0"/>
              <a:t>-down / </a:t>
            </a:r>
            <a:r>
              <a:rPr lang="pl-PL" sz="2000" dirty="0" err="1"/>
              <a:t>deallocate</a:t>
            </a:r>
            <a:r>
              <a:rPr lang="pl-PL" sz="2000" dirty="0"/>
              <a:t> / stop</a:t>
            </a:r>
          </a:p>
        </p:txBody>
      </p:sp>
    </p:spTree>
    <p:extLst>
      <p:ext uri="{BB962C8B-B14F-4D97-AF65-F5344CB8AC3E}">
        <p14:creationId xmlns:p14="http://schemas.microsoft.com/office/powerpoint/2010/main" val="35194925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242F5-A6B6-4EA5-9A60-4BAC31F8A895}"/>
              </a:ext>
            </a:extLst>
          </p:cNvPr>
          <p:cNvSpPr>
            <a:spLocks noGrp="1"/>
          </p:cNvSpPr>
          <p:nvPr>
            <p:ph type="title"/>
          </p:nvPr>
        </p:nvSpPr>
        <p:spPr>
          <a:xfrm>
            <a:off x="1189702" y="1261872"/>
            <a:ext cx="3145536" cy="4334256"/>
          </a:xfrm>
        </p:spPr>
        <p:txBody>
          <a:bodyPr>
            <a:normAutofit/>
          </a:bodyPr>
          <a:lstStyle/>
          <a:p>
            <a:pPr algn="r"/>
            <a:r>
              <a:rPr lang="pl-PL" sz="3600" dirty="0"/>
              <a:t>Ćwiczenie</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544230-15ED-4B4D-A323-BA8531B14C53}"/>
              </a:ext>
            </a:extLst>
          </p:cNvPr>
          <p:cNvSpPr>
            <a:spLocks noGrp="1"/>
          </p:cNvSpPr>
          <p:nvPr>
            <p:ph idx="1"/>
          </p:nvPr>
        </p:nvSpPr>
        <p:spPr>
          <a:xfrm>
            <a:off x="5007932" y="1261873"/>
            <a:ext cx="5951013" cy="4449422"/>
          </a:xfrm>
        </p:spPr>
        <p:txBody>
          <a:bodyPr>
            <a:normAutofit/>
          </a:bodyPr>
          <a:lstStyle/>
          <a:p>
            <a:pPr marL="0" indent="0">
              <a:buNone/>
            </a:pPr>
            <a:r>
              <a:rPr lang="pl-PL" sz="2000" dirty="0"/>
              <a:t>Używanie cennika</a:t>
            </a:r>
          </a:p>
        </p:txBody>
      </p:sp>
    </p:spTree>
    <p:extLst>
      <p:ext uri="{BB962C8B-B14F-4D97-AF65-F5344CB8AC3E}">
        <p14:creationId xmlns:p14="http://schemas.microsoft.com/office/powerpoint/2010/main" val="3237826612"/>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8" name="Rectangle 14">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16">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8291F2F9-EBA2-484E-B321-E68B4A349CEC}"/>
              </a:ext>
            </a:extLst>
          </p:cNvPr>
          <p:cNvSpPr>
            <a:spLocks noGrp="1"/>
          </p:cNvSpPr>
          <p:nvPr>
            <p:ph type="title"/>
          </p:nvPr>
        </p:nvSpPr>
        <p:spPr>
          <a:xfrm>
            <a:off x="792482" y="821265"/>
            <a:ext cx="6979918" cy="5222117"/>
          </a:xfrm>
        </p:spPr>
        <p:txBody>
          <a:bodyPr vert="horz" lIns="91440" tIns="45720" rIns="91440" bIns="45720" rtlCol="0" anchor="ctr">
            <a:normAutofit/>
          </a:bodyPr>
          <a:lstStyle/>
          <a:p>
            <a:pPr algn="r"/>
            <a:r>
              <a:rPr lang="en-US" sz="6000" dirty="0" err="1"/>
              <a:t>Kiedy</a:t>
            </a:r>
            <a:r>
              <a:rPr lang="en-US" sz="6000" dirty="0"/>
              <a:t> </a:t>
            </a:r>
            <a:r>
              <a:rPr lang="en-US" sz="6000" dirty="0" err="1"/>
              <a:t>chmura</a:t>
            </a:r>
            <a:r>
              <a:rPr lang="en-US" sz="6000" dirty="0"/>
              <a:t> jest </a:t>
            </a:r>
            <a:r>
              <a:rPr lang="en-US" sz="6000" dirty="0" err="1"/>
              <a:t>droższa</a:t>
            </a:r>
            <a:r>
              <a:rPr lang="en-US" sz="6000" dirty="0"/>
              <a:t>?</a:t>
            </a:r>
          </a:p>
        </p:txBody>
      </p:sp>
      <p:cxnSp>
        <p:nvCxnSpPr>
          <p:cNvPr id="30" name="Straight Connector 18">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3458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ectangle 78">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5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See the source image">
            <a:extLst>
              <a:ext uri="{FF2B5EF4-FFF2-40B4-BE49-F238E27FC236}">
                <a16:creationId xmlns:a16="http://schemas.microsoft.com/office/drawing/2014/main" id="{CE497D54-FC29-4481-B85F-8F8BD72CE5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261618"/>
            <a:ext cx="10905066" cy="433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99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ectangle 78">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ee the source image">
            <a:extLst>
              <a:ext uri="{FF2B5EF4-FFF2-40B4-BE49-F238E27FC236}">
                <a16:creationId xmlns:a16="http://schemas.microsoft.com/office/drawing/2014/main" id="{3FC20278-598B-4234-88CA-13945B54950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68755" y="643467"/>
            <a:ext cx="965449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533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ectangle 78">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See the source image">
            <a:extLst>
              <a:ext uri="{FF2B5EF4-FFF2-40B4-BE49-F238E27FC236}">
                <a16:creationId xmlns:a16="http://schemas.microsoft.com/office/drawing/2014/main" id="{7241631B-448B-4FBF-B4C5-B51025DC926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39417" y="643467"/>
            <a:ext cx="9513165"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4794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7" name="Freeform: Shape 16">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19" name="Freeform: Shape 18">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1" name="Freeform: Shape 20">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3" name="Freeform: Shape 22">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36DF88DA-FC77-47AA-9FC1-452F557F6B08}"/>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pl-PL" sz="7200" dirty="0"/>
              <a:t>Dzięki</a:t>
            </a:r>
            <a:r>
              <a:rPr lang="en-US" sz="7200" dirty="0"/>
              <a:t>!</a:t>
            </a:r>
            <a:br>
              <a:rPr lang="pl-PL" sz="7200" dirty="0"/>
            </a:br>
            <a:r>
              <a:rPr lang="pl-PL" sz="2000" dirty="0"/>
              <a:t>@</a:t>
            </a:r>
            <a:r>
              <a:rPr lang="pl-PL" sz="2000" dirty="0" err="1"/>
              <a:t>Kamil_Mrzyglod</a:t>
            </a:r>
            <a:br>
              <a:rPr lang="pl-PL" sz="2000" dirty="0"/>
            </a:br>
            <a:r>
              <a:rPr lang="pl-PL" sz="2000" dirty="0">
                <a:hlinkClick r:id="rId3"/>
              </a:rPr>
              <a:t>kamil@thecloudtheory.com</a:t>
            </a:r>
            <a:br>
              <a:rPr lang="pl-PL" sz="2000" dirty="0"/>
            </a:br>
            <a:r>
              <a:rPr lang="pl-PL" sz="2000" dirty="0"/>
              <a:t>https://github.com/TheCloudTheory/Presentations</a:t>
            </a:r>
            <a:endParaRPr lang="en-US" sz="7200" dirty="0"/>
          </a:p>
        </p:txBody>
      </p:sp>
    </p:spTree>
    <p:extLst>
      <p:ext uri="{BB962C8B-B14F-4D97-AF65-F5344CB8AC3E}">
        <p14:creationId xmlns:p14="http://schemas.microsoft.com/office/powerpoint/2010/main" val="1054256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17" name="Freeform: Shape 16">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19" name="Freeform: Shape 18">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1" name="Freeform: Shape 20">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3" name="Freeform: Shape 22">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5FE75A7C-D5BF-48C6-8B91-75A290880CDD}"/>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en-US" sz="4500" dirty="0"/>
              <a:t>http://bit.ly/technologie_chmurowe</a:t>
            </a:r>
          </a:p>
        </p:txBody>
      </p:sp>
    </p:spTree>
    <p:extLst>
      <p:ext uri="{BB962C8B-B14F-4D97-AF65-F5344CB8AC3E}">
        <p14:creationId xmlns:p14="http://schemas.microsoft.com/office/powerpoint/2010/main" val="38070797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CFD47795783649A5BC362B990A294F" ma:contentTypeVersion="7" ma:contentTypeDescription="Create a new document." ma:contentTypeScope="" ma:versionID="1bcac058a487f828f142d7173d1f281c">
  <xsd:schema xmlns:xsd="http://www.w3.org/2001/XMLSchema" xmlns:xs="http://www.w3.org/2001/XMLSchema" xmlns:p="http://schemas.microsoft.com/office/2006/metadata/properties" xmlns:ns3="4fdb5a22-28dc-4752-92f9-2a3ea64ea04b" xmlns:ns4="268d99f8-631f-4104-b112-fb63624abc29" targetNamespace="http://schemas.microsoft.com/office/2006/metadata/properties" ma:root="true" ma:fieldsID="ed0b19b8939503375c393fc9f8e094d4" ns3:_="" ns4:_="">
    <xsd:import namespace="4fdb5a22-28dc-4752-92f9-2a3ea64ea04b"/>
    <xsd:import namespace="268d99f8-631f-4104-b112-fb63624abc2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db5a22-28dc-4752-92f9-2a3ea64ea04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8d99f8-631f-4104-b112-fb63624abc2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CA8B50-2F55-4BE7-9036-4C9D15DD67FB}">
  <ds:schemaRefs>
    <ds:schemaRef ds:uri="4fdb5a22-28dc-4752-92f9-2a3ea64ea04b"/>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268d99f8-631f-4104-b112-fb63624abc29"/>
    <ds:schemaRef ds:uri="http://www.w3.org/XML/1998/namespace"/>
    <ds:schemaRef ds:uri="http://purl.org/dc/elements/1.1/"/>
  </ds:schemaRefs>
</ds:datastoreItem>
</file>

<file path=customXml/itemProps2.xml><?xml version="1.0" encoding="utf-8"?>
<ds:datastoreItem xmlns:ds="http://schemas.openxmlformats.org/officeDocument/2006/customXml" ds:itemID="{189FF5F5-A06D-410A-8ED5-88724D7EF129}">
  <ds:schemaRefs>
    <ds:schemaRef ds:uri="http://schemas.microsoft.com/sharepoint/v3/contenttype/forms"/>
  </ds:schemaRefs>
</ds:datastoreItem>
</file>

<file path=customXml/itemProps3.xml><?xml version="1.0" encoding="utf-8"?>
<ds:datastoreItem xmlns:ds="http://schemas.openxmlformats.org/officeDocument/2006/customXml" ds:itemID="{AC6348E1-6B40-4358-B762-079DBC4CF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db5a22-28dc-4752-92f9-2a3ea64ea04b"/>
    <ds:schemaRef ds:uri="268d99f8-631f-4104-b112-fb63624abc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179</TotalTime>
  <Words>1511</Words>
  <Application>Microsoft Office PowerPoint</Application>
  <PresentationFormat>Widescreen</PresentationFormat>
  <Paragraphs>227</Paragraphs>
  <Slides>99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99</vt:i4>
      </vt:variant>
    </vt:vector>
  </HeadingPairs>
  <TitlesOfParts>
    <vt:vector size="103" baseType="lpstr">
      <vt:lpstr>Arial</vt:lpstr>
      <vt:lpstr>Century Gothic</vt:lpstr>
      <vt:lpstr>Corbel</vt:lpstr>
      <vt:lpstr>Parallax</vt:lpstr>
      <vt:lpstr>Wstęp do technologii chmurowych</vt:lpstr>
      <vt:lpstr>PowerPoint Presentation</vt:lpstr>
      <vt:lpstr>Menu</vt:lpstr>
      <vt:lpstr>Kto używa chmury?</vt:lpstr>
      <vt:lpstr>PowerPoint Presentation</vt:lpstr>
      <vt:lpstr>Czy chmura jest dla mnie?</vt:lpstr>
      <vt:lpstr>PowerPoint Presentation</vt:lpstr>
      <vt:lpstr>PowerPoint Presentation</vt:lpstr>
      <vt:lpstr>Co to jest chmura?</vt:lpstr>
      <vt:lpstr>Definicja intuicyjna</vt:lpstr>
      <vt:lpstr>Definicja biznesowa</vt:lpstr>
      <vt:lpstr>PowerPoint Presentation</vt:lpstr>
      <vt:lpstr>PowerPoint Presentation</vt:lpstr>
      <vt:lpstr>PowerPoint Presentation</vt:lpstr>
      <vt:lpstr>PowerPoint Presentation</vt:lpstr>
      <vt:lpstr>On-premises</vt:lpstr>
      <vt:lpstr>Chmura prywatna</vt:lpstr>
      <vt:lpstr>Definicja</vt:lpstr>
      <vt:lpstr>Chmura prywatna a modele aplikacji</vt:lpstr>
      <vt:lpstr>Chmura prywatna a modele aplikacji</vt:lpstr>
      <vt:lpstr>Chmura prywatna – dalsze kroki</vt:lpstr>
      <vt:lpstr>Chmura hybrydowa</vt:lpstr>
      <vt:lpstr>Definicja</vt:lpstr>
      <vt:lpstr>Chmura hybrydowa - skład</vt:lpstr>
      <vt:lpstr>Chmura hybrydowa - usługi</vt:lpstr>
      <vt:lpstr>Chmura hybrydowa – dla kogo?</vt:lpstr>
      <vt:lpstr>PowerPoint Presentation</vt:lpstr>
      <vt:lpstr>Chmura publiczna</vt:lpstr>
      <vt:lpstr>Definicja</vt:lpstr>
      <vt:lpstr>Chmura publiczna – modele aplikacji</vt:lpstr>
      <vt:lpstr>Chmura publiczna – wybór dostawcy(biznes)</vt:lpstr>
      <vt:lpstr>Chmura publiczna – wybór dostawcy(administracja)</vt:lpstr>
      <vt:lpstr>Chmura publiczna – wybór dostawcy(możliwości techniczne)</vt:lpstr>
      <vt:lpstr>Chmura publiczna – wybór dostawcy(bezpieczeństwo)</vt:lpstr>
      <vt:lpstr>Chmura publiczna - dostawcy</vt:lpstr>
      <vt:lpstr>PowerPoint Presentation</vt:lpstr>
      <vt:lpstr>Zagadnienia związane z chmurą</vt:lpstr>
      <vt:lpstr>SLA</vt:lpstr>
      <vt:lpstr>SLA - formuły</vt:lpstr>
      <vt:lpstr>SLA - wyliczenie</vt:lpstr>
      <vt:lpstr>Ćwiczenie</vt:lpstr>
      <vt:lpstr>PowerPoint Presentation</vt:lpstr>
      <vt:lpstr>99.989900 %</vt:lpstr>
      <vt:lpstr>PowerPoint Presentation</vt:lpstr>
      <vt:lpstr>PowerPoint Presentation</vt:lpstr>
      <vt:lpstr>Serverless</vt:lpstr>
      <vt:lpstr>Dwie definicje</vt:lpstr>
      <vt:lpstr>FaaS - przykłady</vt:lpstr>
      <vt:lpstr>Serverless - przykłady</vt:lpstr>
      <vt:lpstr>Skalowanie</vt:lpstr>
      <vt:lpstr>Skalowanie - tryby</vt:lpstr>
      <vt:lpstr>Skalowanie - serverless</vt:lpstr>
      <vt:lpstr>Ćwiczenie</vt:lpstr>
      <vt:lpstr>Ćwiczenie</vt:lpstr>
      <vt:lpstr>Infrastructure as Code</vt:lpstr>
      <vt:lpstr>PowerPoint Presentation</vt:lpstr>
      <vt:lpstr>Koncepcja IaS</vt:lpstr>
      <vt:lpstr>Narzędzia</vt:lpstr>
      <vt:lpstr>PowerPoint Presentation</vt:lpstr>
      <vt:lpstr>DevOps</vt:lpstr>
      <vt:lpstr>PowerPoint Presentation</vt:lpstr>
      <vt:lpstr>PowerPoint Presentation</vt:lpstr>
      <vt:lpstr>Usługi zarządzalne vs niezarządzalne</vt:lpstr>
      <vt:lpstr>Porównanie</vt:lpstr>
      <vt:lpstr>Przykład</vt:lpstr>
      <vt:lpstr>Bezpieczeństwo</vt:lpstr>
      <vt:lpstr>PowerPoint Presentation</vt:lpstr>
      <vt:lpstr>PowerPoint Presentation</vt:lpstr>
      <vt:lpstr>PowerPoint Presentation</vt:lpstr>
      <vt:lpstr>Zero Trust</vt:lpstr>
      <vt:lpstr>PowerPoint Presentation</vt:lpstr>
      <vt:lpstr>Principles</vt:lpstr>
      <vt:lpstr>Zero Trust w pigułce</vt:lpstr>
      <vt:lpstr>PowerPoint Presentation</vt:lpstr>
      <vt:lpstr>PowerPoint Presentation</vt:lpstr>
      <vt:lpstr>Disaster Recovery</vt:lpstr>
      <vt:lpstr>RPO oraz RTO</vt:lpstr>
      <vt:lpstr>RPO oraz RTO równe zero</vt:lpstr>
      <vt:lpstr>Ćwiczenie</vt:lpstr>
      <vt:lpstr>Trendy</vt:lpstr>
      <vt:lpstr>PowerPoint Presentation</vt:lpstr>
      <vt:lpstr>PowerPoint Presentation</vt:lpstr>
      <vt:lpstr>PowerPoint Presentation</vt:lpstr>
      <vt:lpstr>PowerPoint Presentation</vt:lpstr>
      <vt:lpstr>PowerPoint Presentation</vt:lpstr>
      <vt:lpstr>PowerPoint Presentation</vt:lpstr>
      <vt:lpstr>Koszty</vt:lpstr>
      <vt:lpstr>Total Cost of Ownership (TCO)</vt:lpstr>
      <vt:lpstr>PowerPoint Presentation</vt:lpstr>
      <vt:lpstr>PowerPoint Presentation</vt:lpstr>
      <vt:lpstr>Ćwiczenie</vt:lpstr>
      <vt:lpstr>Metody oszczędzania</vt:lpstr>
      <vt:lpstr>Ćwiczenie</vt:lpstr>
      <vt:lpstr>Kiedy chmura jest droższa?</vt:lpstr>
      <vt:lpstr>PowerPoint Presentation</vt:lpstr>
      <vt:lpstr>PowerPoint Presentation</vt:lpstr>
      <vt:lpstr>PowerPoint Presentation</vt:lpstr>
      <vt:lpstr>Dzięki! @Kamil_Mrzyglod kamil@thecloudtheory.com https://github.com/TheCloudTheory/Presentations</vt:lpstr>
      <vt:lpstr>http://bit.ly/technologie_chmurowe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Wstęp do technologii chmurowych</dc:title>
  <dc:creator>Kamil Mrzygłód (KAMZ)</dc:creator>
  <cp:lastModifiedBy>Kamil Mrzygłód (KAMZ)</cp:lastModifiedBy>
  <cp:revision>1</cp:revision>
  <dcterms:created xsi:type="dcterms:W3CDTF">2019-11-28T07:58:56Z</dcterms:created>
  <dcterms:modified xsi:type="dcterms:W3CDTF">2019-11-29T13:58:06Z</dcterms:modified>
</cp:coreProperties>
</file>